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5" roundtripDataSignature="AMtx7mieVXFIpWE27+qJcZL57YxzZcoZ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latin typeface="Times New Roman"/>
                <a:ea typeface="Times New Roman"/>
                <a:cs typeface="Times New Roman"/>
                <a:sym typeface="Times New Roman"/>
              </a:rPr>
              <a:t>Good Morning Everyone!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en" sz="1400">
                <a:latin typeface="Times New Roman"/>
                <a:ea typeface="Times New Roman"/>
                <a:cs typeface="Times New Roman"/>
                <a:sym typeface="Times New Roman"/>
              </a:rPr>
              <a:t>We’d like to thank everyone for joining us here today.</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en" sz="1400">
                <a:latin typeface="Times New Roman"/>
                <a:ea typeface="Times New Roman"/>
                <a:cs typeface="Times New Roman"/>
                <a:sym typeface="Times New Roman"/>
              </a:rPr>
              <a:t>I’m Marehan and this is Andrew and our presentation today will be about Full Stack Web Development and Database Design. </a:t>
            </a:r>
            <a:endParaRPr sz="1400">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Table 3 has a list of current federal training grants that the participating faculty from Table 2 have. Therefore, the more participating faculty listed on a grant such as in Table 2, the more training grants there will be in this table. Our goal is to upload all the information on the 47 current active grants at UCSD into our database directly so that the above information can be automatically pulled on the participating faculty members without the need to contact them. </a:t>
            </a:r>
            <a:endParaRPr sz="1400">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Table 4 differs from Table 3 in that it shows all of the current research support each faculty member is receiving </a:t>
            </a:r>
            <a:r>
              <a:rPr lang="en" sz="1400">
                <a:solidFill>
                  <a:schemeClr val="dk1"/>
                </a:solidFill>
                <a:latin typeface="Times New Roman"/>
                <a:ea typeface="Times New Roman"/>
                <a:cs typeface="Times New Roman"/>
                <a:sym typeface="Times New Roman"/>
              </a:rPr>
              <a:t>to show the strength of the research environment</a:t>
            </a:r>
            <a:r>
              <a:rPr lang="en" sz="1400">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It is not just limited to federal training grants</a:t>
            </a:r>
            <a:r>
              <a:rPr lang="en"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For example, here we see a grant from the university. Once again, the longer the list of participating faculty members on the grant, the longer this table will be.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You can start to see why this process becomes daunting and is often avoided. </a:t>
            </a:r>
            <a:endParaRPr sz="1400">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Table 5 has a list of publications of the trainees assigned to each faculty member. Currently, Jill Weller is manually searching through PubMed. Our goal is to use Pubmed to self-generate this table based off a search with existing information such as trainee name, mentor name,  and school affiliation. </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Table 6 has information on all the applicants who have applied to this grant in the last 5 years. Information provided in this table includes numerical calculations, applicants GPAs, and prior institutions. Our goal is to have all this information provided to us by UCSDs registrar and then store it in an easily accessible secured portion of the database to automatically create this table. </a:t>
            </a:r>
            <a:endParaRPr sz="1400">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Table 7 is specifically for application renewals and revisions and contains a large number of numerical values on the number of trainees awarded for each budget year. This information is currently being entered in manually so we hope our database can eventually begin to calculate and provide these values on its own. </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Table 8 contains information on the trainees clearly associated with the training grant for the last 15 years. Information that is collected and provided in this table includes, funding support, topic of research project, initial position and their current position or what they’re doing now. Currently, some of this information is being looked for across multiple platforms such as LinkedIn, Facebook and Google.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In October 2019 however, ORCID will be mandatory to use when applying for training grants. ORCID is essentially LinkedIn but for researchers, so with trainees all having a unique ORCID profile that will include all their research experience and information, this will make collecting information for Table 8 much easier. </a:t>
            </a:r>
            <a:endParaRPr sz="1400">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We ran into a few problems with the data however.. Every piece of information that is provided in the data tables has to come from one of the 15 sources you see listed here. That means, we needed to contact and be granted access from these 15 sources which on its own was an uneasy task to complete in the 10 weeks we had for this project..</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In addition to that, we ran into another problem on being granted access to this data.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In order to get access to the information in the Data Warehouse where this data is stored, we have to know the specific places in the Warehouse where this date is located. The problem here is you can’t know the locations of the data unless you can access what is in the Data Warehouse begin with...in other words, we were stuck in a Catch 22 with our data.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Therefore, we had to find another solution to circumvent this process by find other ways to gather the information needed without using these 15 sources </a:t>
            </a:r>
            <a:r>
              <a:rPr lang="en" sz="1400">
                <a:latin typeface="Times New Roman"/>
                <a:ea typeface="Times New Roman"/>
                <a:cs typeface="Times New Roman"/>
                <a:sym typeface="Times New Roman"/>
              </a:rPr>
              <a:t>at least</a:t>
            </a:r>
            <a:r>
              <a:rPr lang="en" sz="1400">
                <a:latin typeface="Times New Roman"/>
                <a:ea typeface="Times New Roman"/>
                <a:cs typeface="Times New Roman"/>
                <a:sym typeface="Times New Roman"/>
              </a:rPr>
              <a:t> for right now. </a:t>
            </a:r>
            <a:endParaRPr sz="1400">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We researched into possible solutions for this problem. Our mentor Dr. Ohno Machado redirected us to UCSD Profiles, a public interface where we can gather some of the necessary information needed on faculty members without needing access to the Data Warehouse. UCSD Profiles is relatively up to date, so even new faculty members should be listed here.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In addition to that, Jill Weller provided us with Excel files that she has been updating over the years with information on departments, grants, and trainees.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With these two main sources, we began populating our database and allowing our interface to autocomplete faculty information to lessen the amount of manual input required. </a:t>
            </a:r>
            <a:endParaRPr sz="1400">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Now you might be wondering why we need to create a program if we can already currently submit training grant applications by hand. In this graph, you can see that UCSD is among the top 15 Training Grant Institutions in the US. Currently UCSD has 47 active training grants, meaning that </a:t>
            </a:r>
            <a:r>
              <a:rPr lang="en" sz="1400">
                <a:latin typeface="Times New Roman"/>
                <a:ea typeface="Times New Roman"/>
                <a:cs typeface="Times New Roman"/>
                <a:sym typeface="Times New Roman"/>
              </a:rPr>
              <a:t>a lot</a:t>
            </a:r>
            <a:r>
              <a:rPr lang="en" sz="1400">
                <a:latin typeface="Times New Roman"/>
                <a:ea typeface="Times New Roman"/>
                <a:cs typeface="Times New Roman"/>
                <a:sym typeface="Times New Roman"/>
              </a:rPr>
              <a:t> of time and effort is spent preparing these grants.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With that said, creating an application to </a:t>
            </a:r>
            <a:r>
              <a:rPr lang="en" sz="1400">
                <a:latin typeface="Times New Roman"/>
                <a:ea typeface="Times New Roman"/>
                <a:cs typeface="Times New Roman"/>
                <a:sym typeface="Times New Roman"/>
              </a:rPr>
              <a:t>simplify</a:t>
            </a:r>
            <a:r>
              <a:rPr lang="en" sz="1400">
                <a:latin typeface="Times New Roman"/>
                <a:ea typeface="Times New Roman"/>
                <a:cs typeface="Times New Roman"/>
                <a:sym typeface="Times New Roman"/>
              </a:rPr>
              <a:t> this process will greatly save our institution time and effort and therefore increase productivity. In return, it will hopefully encourage more UCSD faculty to apply for even more training grants in the future to further strengthen our research environment!</a:t>
            </a:r>
            <a:endParaRPr sz="1400">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So...what was our actual solution? We created a </a:t>
            </a:r>
            <a:r>
              <a:rPr lang="en" sz="1400">
                <a:solidFill>
                  <a:schemeClr val="dk1"/>
                </a:solidFill>
                <a:latin typeface="Times New Roman"/>
                <a:ea typeface="Times New Roman"/>
                <a:cs typeface="Times New Roman"/>
                <a:sym typeface="Times New Roman"/>
              </a:rPr>
              <a:t>a</a:t>
            </a:r>
            <a:r>
              <a:rPr lang="en" sz="1400">
                <a:solidFill>
                  <a:schemeClr val="dk1"/>
                </a:solidFill>
                <a:latin typeface="Times New Roman"/>
                <a:ea typeface="Times New Roman"/>
                <a:cs typeface="Times New Roman"/>
                <a:sym typeface="Times New Roman"/>
              </a:rPr>
              <a:t> full stack web application demo with a user friendly interface, and a relational database that can auto populate as much information needed for the 8 data tables</a:t>
            </a:r>
            <a:endParaRPr sz="14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UCSF created their own interface to </a:t>
            </a:r>
            <a:r>
              <a:rPr lang="en" sz="1400">
                <a:latin typeface="Times New Roman"/>
                <a:ea typeface="Times New Roman"/>
                <a:cs typeface="Times New Roman"/>
                <a:sym typeface="Times New Roman"/>
              </a:rPr>
              <a:t>auto populate</a:t>
            </a:r>
            <a:r>
              <a:rPr lang="en" sz="1400">
                <a:latin typeface="Times New Roman"/>
                <a:ea typeface="Times New Roman"/>
                <a:cs typeface="Times New Roman"/>
                <a:sym typeface="Times New Roman"/>
              </a:rPr>
              <a:t> some of the 8 data tables.. it took them about 4 years to complete their interface and their database specific to the data sources of their university. Andrew and I went ahead and created a demo of a similar interface that would work seamlessly with the data sources at UCSD.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My name is Marehan. I am an upcoming 4th year Computer Science Bioinformatics major at UCSD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In the near future, I am interested in pursuing an MD/PhD</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Coming into this internship, I had basic experience in Python, Java, and HTML</a:t>
            </a:r>
            <a:endParaRPr sz="1400">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400">
              <a:latin typeface="Times New Roman"/>
              <a:ea typeface="Times New Roman"/>
              <a:cs typeface="Times New Roman"/>
              <a:sym typeface="Times New Roman"/>
            </a:endParaRPr>
          </a:p>
        </p:txBody>
      </p:sp>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latin typeface="Times New Roman"/>
                <a:ea typeface="Times New Roman"/>
                <a:cs typeface="Times New Roman"/>
                <a:sym typeface="Times New Roman"/>
              </a:rPr>
              <a:t>Let's</a:t>
            </a:r>
            <a:r>
              <a:rPr lang="en" sz="1400">
                <a:latin typeface="Times New Roman"/>
                <a:ea typeface="Times New Roman"/>
                <a:cs typeface="Times New Roman"/>
                <a:sym typeface="Times New Roman"/>
              </a:rPr>
              <a:t> take a look at the interface...</a:t>
            </a:r>
            <a:r>
              <a:rPr lang="en" sz="1400">
                <a:latin typeface="Times New Roman"/>
                <a:ea typeface="Times New Roman"/>
                <a:cs typeface="Times New Roman"/>
                <a:sym typeface="Times New Roman"/>
              </a:rPr>
              <a:t>As was mentioned previously, there are several individuals who provide the necessary information needed to submit a training grant application. With this in mind, you can see here that we created an interface to accomodate the needs of the </a:t>
            </a:r>
            <a:r>
              <a:rPr b="1" lang="en" sz="1400">
                <a:latin typeface="Times New Roman"/>
                <a:ea typeface="Times New Roman"/>
                <a:cs typeface="Times New Roman"/>
                <a:sym typeface="Times New Roman"/>
              </a:rPr>
              <a:t>Training Grant Administrator, </a:t>
            </a:r>
            <a:r>
              <a:rPr b="1" lang="en" sz="1400">
                <a:solidFill>
                  <a:schemeClr val="dk1"/>
                </a:solidFill>
                <a:latin typeface="Times New Roman"/>
                <a:ea typeface="Times New Roman"/>
                <a:cs typeface="Times New Roman"/>
                <a:sym typeface="Times New Roman"/>
              </a:rPr>
              <a:t>Department Administrator,</a:t>
            </a:r>
            <a:r>
              <a:rPr b="1" lang="en" sz="1400">
                <a:latin typeface="Times New Roman"/>
                <a:ea typeface="Times New Roman"/>
                <a:cs typeface="Times New Roman"/>
                <a:sym typeface="Times New Roman"/>
              </a:rPr>
              <a:t> Program Director, Faculty Members, and Trainees</a:t>
            </a:r>
            <a:r>
              <a:rPr lang="en" sz="1400">
                <a:latin typeface="Times New Roman"/>
                <a:ea typeface="Times New Roman"/>
                <a:cs typeface="Times New Roman"/>
                <a:sym typeface="Times New Roman"/>
              </a:rPr>
              <a:t>. In the next few slides, we will demonstrate the interfaces available to all those mentioned above. </a:t>
            </a:r>
            <a:endParaRPr sz="1400">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Here we have our Training Grant Admin Interface.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 Admin will select an </a:t>
            </a:r>
            <a:r>
              <a:rPr lang="en" sz="1400">
                <a:latin typeface="Times New Roman"/>
                <a:ea typeface="Times New Roman"/>
                <a:cs typeface="Times New Roman"/>
                <a:sym typeface="Times New Roman"/>
              </a:rPr>
              <a:t>existing</a:t>
            </a:r>
            <a:r>
              <a:rPr lang="en" sz="1400">
                <a:latin typeface="Times New Roman"/>
                <a:ea typeface="Times New Roman"/>
                <a:cs typeface="Times New Roman"/>
                <a:sym typeface="Times New Roman"/>
              </a:rPr>
              <a:t> grant from the drop down menu shown here. At the very top we see a list of the basic grant information.</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Then below that we see that 5 of the data tables are being auto populated with as much information as possible from the database.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Clicking on Table 2, the training grant admin can then check that the information on the table is correct and make any last level changes before exporting the table for </a:t>
            </a:r>
            <a:r>
              <a:rPr lang="en" sz="1400">
                <a:latin typeface="Times New Roman"/>
                <a:ea typeface="Times New Roman"/>
                <a:cs typeface="Times New Roman"/>
                <a:sym typeface="Times New Roman"/>
              </a:rPr>
              <a:t>submission</a:t>
            </a:r>
            <a:r>
              <a:rPr lang="en"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Here we have the Department Admin Page.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Once they select their role as Department Admin, they can choose their department from the drop down menu and fill and then fill in the following information on the form which will then be saved to the </a:t>
            </a:r>
            <a:r>
              <a:rPr lang="en" sz="1400">
                <a:latin typeface="Times New Roman"/>
                <a:ea typeface="Times New Roman"/>
                <a:cs typeface="Times New Roman"/>
                <a:sym typeface="Times New Roman"/>
              </a:rPr>
              <a:t>database</a:t>
            </a:r>
            <a:r>
              <a:rPr lang="en" sz="1400">
                <a:latin typeface="Times New Roman"/>
                <a:ea typeface="Times New Roman"/>
                <a:cs typeface="Times New Roman"/>
                <a:sym typeface="Times New Roman"/>
              </a:rPr>
              <a:t> and then auto </a:t>
            </a:r>
            <a:r>
              <a:rPr lang="en" sz="1400">
                <a:latin typeface="Times New Roman"/>
                <a:ea typeface="Times New Roman"/>
                <a:cs typeface="Times New Roman"/>
                <a:sym typeface="Times New Roman"/>
              </a:rPr>
              <a:t>generate</a:t>
            </a:r>
            <a:r>
              <a:rPr lang="en" sz="1400">
                <a:latin typeface="Times New Roman"/>
                <a:ea typeface="Times New Roman"/>
                <a:cs typeface="Times New Roman"/>
                <a:sym typeface="Times New Roman"/>
              </a:rPr>
              <a:t> Table 1 in the required NIH format. </a:t>
            </a:r>
            <a:endParaRPr sz="1400">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 Program Director is incharge of a </a:t>
            </a:r>
            <a:r>
              <a:rPr lang="en" sz="1400">
                <a:latin typeface="Times New Roman"/>
                <a:ea typeface="Times New Roman"/>
                <a:cs typeface="Times New Roman"/>
                <a:sym typeface="Times New Roman"/>
              </a:rPr>
              <a:t>specific</a:t>
            </a:r>
            <a:r>
              <a:rPr lang="en" sz="1400">
                <a:latin typeface="Times New Roman"/>
                <a:ea typeface="Times New Roman"/>
                <a:cs typeface="Times New Roman"/>
                <a:sym typeface="Times New Roman"/>
              </a:rPr>
              <a:t> grant so their interface begins with them selecting their training grant</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From there they can view a list of faculty on the specific grant and edit their information directly</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 information is for each faculty member here is being </a:t>
            </a:r>
            <a:r>
              <a:rPr lang="en" sz="1400">
                <a:latin typeface="Times New Roman"/>
                <a:ea typeface="Times New Roman"/>
                <a:cs typeface="Times New Roman"/>
                <a:sym typeface="Times New Roman"/>
              </a:rPr>
              <a:t>pre populated</a:t>
            </a:r>
            <a:r>
              <a:rPr lang="en" sz="1400">
                <a:latin typeface="Times New Roman"/>
                <a:ea typeface="Times New Roman"/>
                <a:cs typeface="Times New Roman"/>
                <a:sym typeface="Times New Roman"/>
              </a:rPr>
              <a:t> from the database’s </a:t>
            </a:r>
            <a:r>
              <a:rPr lang="en" sz="1400">
                <a:latin typeface="Times New Roman"/>
                <a:ea typeface="Times New Roman"/>
                <a:cs typeface="Times New Roman"/>
                <a:sym typeface="Times New Roman"/>
              </a:rPr>
              <a:t>existing</a:t>
            </a:r>
            <a:r>
              <a:rPr lang="en" sz="1400">
                <a:latin typeface="Times New Roman"/>
                <a:ea typeface="Times New Roman"/>
                <a:cs typeface="Times New Roman"/>
                <a:sym typeface="Times New Roman"/>
              </a:rPr>
              <a:t> information</a:t>
            </a:r>
            <a:endParaRPr sz="1400">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 program director can also add a new faculty member to a grant by adding their name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From there the site searches through UCSD Profiles to prepopulate as much of the form as possible </a:t>
            </a:r>
            <a:endParaRPr sz="1400">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 faculty member has the same form as the program director where they can edit their information</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 faculty member can also add Trainees and Research support under their section</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In the production version they will need to sign in so their information will be </a:t>
            </a:r>
            <a:r>
              <a:rPr lang="en" sz="1400">
                <a:latin typeface="Times New Roman"/>
                <a:ea typeface="Times New Roman"/>
                <a:cs typeface="Times New Roman"/>
                <a:sym typeface="Times New Roman"/>
              </a:rPr>
              <a:t>pre populated</a:t>
            </a:r>
            <a:r>
              <a:rPr lang="en" sz="1400">
                <a:latin typeface="Times New Roman"/>
                <a:ea typeface="Times New Roman"/>
                <a:cs typeface="Times New Roman"/>
                <a:sym typeface="Times New Roman"/>
              </a:rPr>
              <a:t> just like the Program Director form</a:t>
            </a:r>
            <a:endParaRPr sz="1400">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 Trainee Site currently </a:t>
            </a:r>
            <a:r>
              <a:rPr lang="en" sz="1400">
                <a:latin typeface="Times New Roman"/>
                <a:ea typeface="Times New Roman"/>
                <a:cs typeface="Times New Roman"/>
                <a:sym typeface="Times New Roman"/>
              </a:rPr>
              <a:t>features</a:t>
            </a:r>
            <a:r>
              <a:rPr lang="en" sz="1400">
                <a:latin typeface="Times New Roman"/>
                <a:ea typeface="Times New Roman"/>
                <a:cs typeface="Times New Roman"/>
                <a:sym typeface="Times New Roman"/>
              </a:rPr>
              <a:t> a function to search Pubmed for a trainees publications given their name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In the Production version there will be a user friendly interface where you can select certain publications to facilitate the addition and removal of any publications from this list</a:t>
            </a:r>
            <a:endParaRPr sz="1400">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 Website features three main technical aspects: The Database, The Framework, and The Front End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We will go more into detail about what each of these sections does</a:t>
            </a:r>
            <a:endParaRPr sz="1400">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 bottom of the stack is our SQL database. </a:t>
            </a:r>
            <a:r>
              <a:rPr lang="en" sz="1400">
                <a:solidFill>
                  <a:schemeClr val="dk1"/>
                </a:solidFill>
                <a:latin typeface="Times New Roman"/>
                <a:ea typeface="Times New Roman"/>
                <a:cs typeface="Times New Roman"/>
                <a:sym typeface="Times New Roman"/>
              </a:rPr>
              <a:t>SQL, or Structured Query Language not only allows us to store data but access, modify, and manipulate the data through queries, hence the name</a:t>
            </a:r>
            <a:endParaRPr sz="1400">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400">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From there we have our Framework where everything is gathered and organized. The framework is able to pull information from all the various sources such as SQL, UCSD Profiles, and Pubmed and collect it in an organized fashion. </a:t>
            </a:r>
            <a:endParaRPr sz="14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Then the information passes into the CSS or cascading style sheets which allows us to format the website and the javascript which allows us to have a more usable interface. This is what renders all the forms and tables in the style as seen by the user</a:t>
            </a:r>
            <a:endParaRPr sz="1400">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b="1"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HTML is the interface that directs the users where to go and both connects and separates each page of the website</a:t>
            </a:r>
            <a:endParaRPr sz="1400">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SQL is where all the data that is needed to generate all 8 tables will be stored.</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Here is what the first 5 Tables looks like in the SQL database. As you can see there are much more than 5 individual tables.</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This is because all of the data in our database is normalized.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This means that any redundancies are removed and tables are split up into smaller sections</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This normalization also allows sections to be self updating so when 1 </a:t>
            </a:r>
            <a:r>
              <a:rPr lang="en" sz="1400">
                <a:latin typeface="Times New Roman"/>
                <a:ea typeface="Times New Roman"/>
                <a:cs typeface="Times New Roman"/>
                <a:sym typeface="Times New Roman"/>
              </a:rPr>
              <a:t>piece</a:t>
            </a:r>
            <a:r>
              <a:rPr lang="en" sz="1400">
                <a:latin typeface="Times New Roman"/>
                <a:ea typeface="Times New Roman"/>
                <a:cs typeface="Times New Roman"/>
                <a:sym typeface="Times New Roman"/>
              </a:rPr>
              <a:t> of information is input, others change automatically</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This m</a:t>
            </a:r>
            <a:r>
              <a:rPr lang="en" sz="1400">
                <a:latin typeface="Times New Roman"/>
                <a:ea typeface="Times New Roman"/>
                <a:cs typeface="Times New Roman"/>
                <a:sym typeface="Times New Roman"/>
              </a:rPr>
              <a:t>inimizes the amount of work needed when adding or updating certain values</a:t>
            </a:r>
            <a:endParaRPr sz="1400">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Hi I am Andrew an </a:t>
            </a:r>
            <a:r>
              <a:rPr lang="en" sz="1400">
                <a:latin typeface="Times New Roman"/>
                <a:ea typeface="Times New Roman"/>
                <a:cs typeface="Times New Roman"/>
                <a:sym typeface="Times New Roman"/>
              </a:rPr>
              <a:t>incoming</a:t>
            </a:r>
            <a:r>
              <a:rPr lang="en" sz="1400">
                <a:latin typeface="Times New Roman"/>
                <a:ea typeface="Times New Roman"/>
                <a:cs typeface="Times New Roman"/>
                <a:sym typeface="Times New Roman"/>
              </a:rPr>
              <a:t> 2nd year Data Science major</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I’m Interested in the practical use of data and web design and development</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Coming into this internship I only had experience in python</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117" name="Google Shape;11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Although SQL makes it easy to store data, it is not the most intuitive to edit or access.</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For example here is an example of the faculty table.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Certain values can be difficult to decipher for instance, the column dept_id only contains a </a:t>
            </a:r>
            <a:r>
              <a:rPr lang="en" sz="1400">
                <a:latin typeface="Times New Roman"/>
                <a:ea typeface="Times New Roman"/>
                <a:cs typeface="Times New Roman"/>
                <a:sym typeface="Times New Roman"/>
              </a:rPr>
              <a:t>numerical</a:t>
            </a:r>
            <a:r>
              <a:rPr lang="en" sz="1400">
                <a:latin typeface="Times New Roman"/>
                <a:ea typeface="Times New Roman"/>
                <a:cs typeface="Times New Roman"/>
                <a:sym typeface="Times New Roman"/>
              </a:rPr>
              <a:t> value for the name of the department</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That means that the number must be translated into an understandable name if someone were to look into the database directly</a:t>
            </a:r>
            <a:endParaRPr sz="1400">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Python is what converts the SQL Database into an understandable format</a:t>
            </a:r>
            <a:endParaRPr sz="1400">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Python also contains the </a:t>
            </a:r>
            <a:r>
              <a:rPr lang="en" sz="1400">
                <a:latin typeface="Times New Roman"/>
                <a:ea typeface="Times New Roman"/>
                <a:cs typeface="Times New Roman"/>
                <a:sym typeface="Times New Roman"/>
              </a:rPr>
              <a:t>Web Framework</a:t>
            </a:r>
            <a:r>
              <a:rPr lang="en" sz="1400">
                <a:latin typeface="Times New Roman"/>
                <a:ea typeface="Times New Roman"/>
                <a:cs typeface="Times New Roman"/>
                <a:sym typeface="Times New Roman"/>
              </a:rPr>
              <a:t> Flask that contains the site layout and structure.</a:t>
            </a:r>
            <a:endParaRPr sz="1400">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We chose Flask </a:t>
            </a:r>
            <a:r>
              <a:rPr lang="en" sz="1400">
                <a:latin typeface="Times New Roman"/>
                <a:ea typeface="Times New Roman"/>
                <a:cs typeface="Times New Roman"/>
                <a:sym typeface="Times New Roman"/>
              </a:rPr>
              <a:t>because</a:t>
            </a:r>
            <a:r>
              <a:rPr lang="en" sz="1400">
                <a:latin typeface="Times New Roman"/>
                <a:ea typeface="Times New Roman"/>
                <a:cs typeface="Times New Roman"/>
                <a:sym typeface="Times New Roman"/>
              </a:rPr>
              <a:t> it is a very lightweight framework meaning that its not only easy to learn but also runs quickly and can be setup very fast, which is perfect for our demo. We also chose SQL </a:t>
            </a:r>
            <a:r>
              <a:rPr lang="en" sz="1400">
                <a:latin typeface="Times New Roman"/>
                <a:ea typeface="Times New Roman"/>
                <a:cs typeface="Times New Roman"/>
                <a:sym typeface="Times New Roman"/>
              </a:rPr>
              <a:t>because</a:t>
            </a:r>
            <a:r>
              <a:rPr lang="en" sz="1400">
                <a:latin typeface="Times New Roman"/>
                <a:ea typeface="Times New Roman"/>
                <a:cs typeface="Times New Roman"/>
                <a:sym typeface="Times New Roman"/>
              </a:rPr>
              <a:t> it is not only capable of storing lots of data efficiently but also is very easy to integrate into languages like Python</a:t>
            </a:r>
            <a:endParaRPr sz="1400">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Along with pulling data from SQL, Python can also pull data from other sources.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One important source being UCSD Profiles</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 reason why profiles is so important is that it contains a great deal of the required information about each faculty member such as </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Education</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Interests</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Research</a:t>
            </a:r>
            <a:endParaRPr sz="1400">
              <a:latin typeface="Times New Roman"/>
              <a:ea typeface="Times New Roman"/>
              <a:cs typeface="Times New Roman"/>
              <a:sym typeface="Times New Roman"/>
            </a:endParaRPr>
          </a:p>
          <a:p>
            <a:pPr indent="-317500" lvl="1" marL="9144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Publications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 API or application program interface allows us to turn a profile as seen on the right into raw data in the form on the left</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This allows us to use that information to prepopulate forms and add faculty directly to the database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Pubmed also shares a very similar API which is being used in the trainee publication section.</a:t>
            </a:r>
            <a:endParaRPr sz="1400">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 HTML, CSS, and </a:t>
            </a:r>
            <a:r>
              <a:rPr lang="en" sz="1400">
                <a:latin typeface="Times New Roman"/>
                <a:ea typeface="Times New Roman"/>
                <a:cs typeface="Times New Roman"/>
                <a:sym typeface="Times New Roman"/>
              </a:rPr>
              <a:t>Javascript</a:t>
            </a:r>
            <a:r>
              <a:rPr lang="en" sz="1400">
                <a:latin typeface="Times New Roman"/>
                <a:ea typeface="Times New Roman"/>
                <a:cs typeface="Times New Roman"/>
                <a:sym typeface="Times New Roman"/>
              </a:rPr>
              <a:t> is being used to display the Python and </a:t>
            </a:r>
            <a:r>
              <a:rPr lang="en" sz="1400">
                <a:latin typeface="Times New Roman"/>
                <a:ea typeface="Times New Roman"/>
                <a:cs typeface="Times New Roman"/>
                <a:sym typeface="Times New Roman"/>
              </a:rPr>
              <a:t>SQL in a very user friendly manner</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For example here is the SQL interface which as you can see for a faculty member or trainee this is</a:t>
            </a:r>
            <a:r>
              <a:rPr lang="en" sz="1400">
                <a:solidFill>
                  <a:schemeClr val="dk1"/>
                </a:solidFill>
                <a:latin typeface="Times New Roman"/>
                <a:ea typeface="Times New Roman"/>
                <a:cs typeface="Times New Roman"/>
                <a:sym typeface="Times New Roman"/>
              </a:rPr>
              <a:t> very confusing, hard to navigate, and lacks many functions for their position</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Instead we can transform this table into ...</a:t>
            </a:r>
            <a:endParaRPr sz="1400">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Something that looks like this.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Here the data is presented </a:t>
            </a:r>
            <a:r>
              <a:rPr lang="en" sz="1400">
                <a:latin typeface="Times New Roman"/>
                <a:ea typeface="Times New Roman"/>
                <a:cs typeface="Times New Roman"/>
                <a:sym typeface="Times New Roman"/>
              </a:rPr>
              <a:t>exactly</a:t>
            </a:r>
            <a:r>
              <a:rPr lang="en" sz="1400">
                <a:latin typeface="Times New Roman"/>
                <a:ea typeface="Times New Roman"/>
                <a:cs typeface="Times New Roman"/>
                <a:sym typeface="Times New Roman"/>
              </a:rPr>
              <a:t> as the NIH requires and allows modification directly in each individual cell for last level edits</a:t>
            </a:r>
            <a:endParaRPr sz="1400">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 HTML, CSS, and Javascript also allows us to create simple forms that directly collect information for storage in the database.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Here a faculty member would know exactly what to input and the form allows admins to avoid asking faculty for redundant information especially if a faculty member is listed on more than one grant, this form eliminates the need to contact a faculty member several times to provide the exact same information </a:t>
            </a:r>
            <a:endParaRPr sz="1400">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With all this code, it is very important to document all of our work.</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This includes adding comments, explaining functions, site walkthrough, and data + code turn-in</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Documentation is also very important as our site is a demo of what a full production version would look like.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By recording our work it makes it easier to hand off our work to a production team who can understand what we did and then allow them to easily add more features in the future such as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Adding functionality for all 8 tables, as currently the website is focused on the first 5</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 a</a:t>
            </a:r>
            <a:r>
              <a:rPr lang="en" sz="1400">
                <a:latin typeface="Times New Roman"/>
                <a:ea typeface="Times New Roman"/>
                <a:cs typeface="Times New Roman"/>
                <a:sym typeface="Times New Roman"/>
              </a:rPr>
              <a:t>bility</a:t>
            </a:r>
            <a:r>
              <a:rPr lang="en" sz="1400">
                <a:latin typeface="Times New Roman"/>
                <a:ea typeface="Times New Roman"/>
                <a:cs typeface="Times New Roman"/>
                <a:sym typeface="Times New Roman"/>
              </a:rPr>
              <a:t> to save drafts in incomplete grant applications as they are 300+ pages and require a long timeline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Increasing the data cleanliness, by catching incorrect spellings and impossible values</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Personalizing and securing</a:t>
            </a:r>
            <a:r>
              <a:rPr lang="en" sz="1400">
                <a:latin typeface="Times New Roman"/>
                <a:ea typeface="Times New Roman"/>
                <a:cs typeface="Times New Roman"/>
                <a:sym typeface="Times New Roman"/>
              </a:rPr>
              <a:t> the site through a faculty and student sign on page, allowing them access only to specific pages</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And the ability to email </a:t>
            </a:r>
            <a:r>
              <a:rPr lang="en" sz="1400">
                <a:latin typeface="Times New Roman"/>
                <a:ea typeface="Times New Roman"/>
                <a:cs typeface="Times New Roman"/>
                <a:sym typeface="Times New Roman"/>
              </a:rPr>
              <a:t>faculty</a:t>
            </a:r>
            <a:r>
              <a:rPr lang="en" sz="1400">
                <a:latin typeface="Times New Roman"/>
                <a:ea typeface="Times New Roman"/>
                <a:cs typeface="Times New Roman"/>
                <a:sym typeface="Times New Roman"/>
              </a:rPr>
              <a:t> and </a:t>
            </a:r>
            <a:r>
              <a:rPr lang="en" sz="1400">
                <a:latin typeface="Times New Roman"/>
                <a:ea typeface="Times New Roman"/>
                <a:cs typeface="Times New Roman"/>
                <a:sym typeface="Times New Roman"/>
              </a:rPr>
              <a:t>trainee</a:t>
            </a:r>
            <a:r>
              <a:rPr lang="en" sz="1400">
                <a:latin typeface="Times New Roman"/>
                <a:ea typeface="Times New Roman"/>
                <a:cs typeface="Times New Roman"/>
                <a:sym typeface="Times New Roman"/>
              </a:rPr>
              <a:t> about important notifications</a:t>
            </a:r>
            <a:endParaRPr sz="1400">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Python was the primary programming language that we worked with and </a:t>
            </a:r>
            <a:r>
              <a:rPr lang="en" sz="1400">
                <a:latin typeface="Times New Roman"/>
                <a:ea typeface="Times New Roman"/>
                <a:cs typeface="Times New Roman"/>
                <a:sym typeface="Times New Roman"/>
              </a:rPr>
              <a:t>specifically</a:t>
            </a:r>
            <a:r>
              <a:rPr lang="en" sz="1400">
                <a:latin typeface="Times New Roman"/>
                <a:ea typeface="Times New Roman"/>
                <a:cs typeface="Times New Roman"/>
                <a:sym typeface="Times New Roman"/>
              </a:rPr>
              <a:t> the Flask Web Framework and APIs</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HTML, Javascript, and CSS was something that we worked a lot with when designing our interface</a:t>
            </a:r>
            <a:endParaRPr sz="1400">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In terms of Database work, we learned how to setup and normalize a relational database and access it through SQL workbench and SQL queries</a:t>
            </a:r>
            <a:endParaRPr sz="1400">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Lastly, we learned a lot about front end design and making a clean and clear interface, setting up and accessing a Amazon Web Server</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 </a:t>
            </a:r>
            <a:r>
              <a:rPr lang="en" sz="1400">
                <a:latin typeface="Times New Roman"/>
                <a:ea typeface="Times New Roman"/>
                <a:cs typeface="Times New Roman"/>
                <a:sym typeface="Times New Roman"/>
              </a:rPr>
              <a:t>a</a:t>
            </a:r>
            <a:r>
              <a:rPr lang="en" sz="1400">
                <a:latin typeface="Times New Roman"/>
                <a:ea typeface="Times New Roman"/>
                <a:cs typeface="Times New Roman"/>
                <a:sym typeface="Times New Roman"/>
              </a:rPr>
              <a:t>nd most importantly documentation, which is not </a:t>
            </a:r>
            <a:r>
              <a:rPr lang="en" sz="1400">
                <a:latin typeface="Times New Roman"/>
                <a:ea typeface="Times New Roman"/>
                <a:cs typeface="Times New Roman"/>
                <a:sym typeface="Times New Roman"/>
              </a:rPr>
              <a:t>something</a:t>
            </a:r>
            <a:r>
              <a:rPr lang="en" sz="1400">
                <a:latin typeface="Times New Roman"/>
                <a:ea typeface="Times New Roman"/>
                <a:cs typeface="Times New Roman"/>
                <a:sym typeface="Times New Roman"/>
              </a:rPr>
              <a:t> often taught in the classroom setting.</a:t>
            </a:r>
            <a:endParaRPr sz="1400">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 name="Google Shape;507;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We’d like to greatly thank all of our mentors who have been a great source of guidance and advice for the last 10 weeks. In addition, we’d like to thank the DBMI staff that made this internship possible, we’ve gained a great deal of valuable information and experience during this internship.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Now, Marehan and I will answer any questions. </a:t>
            </a:r>
            <a:endParaRPr sz="1400">
              <a:latin typeface="Times New Roman"/>
              <a:ea typeface="Times New Roman"/>
              <a:cs typeface="Times New Roman"/>
              <a:sym typeface="Times New Roman"/>
            </a:endParaRPr>
          </a:p>
        </p:txBody>
      </p:sp>
      <p:sp>
        <p:nvSpPr>
          <p:cNvPr id="508" name="Google Shape;508;p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In today’s presentation, first we will discuss the problem our project has aimed to solve</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Then, we will discuss the benefits of our implementation</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We will show the interface that we created to simplify this process</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Followed by the database we designed to store the data</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Then discuss the future plans of our project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Followed by a brief summary of what we learned during this internship</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
        <p:nvSpPr>
          <p:cNvPr id="128" name="Google Shape;12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So, what is the problem we are trying to solve?</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Well, t</a:t>
            </a:r>
            <a:r>
              <a:rPr lang="en" sz="1400">
                <a:solidFill>
                  <a:schemeClr val="dk1"/>
                </a:solidFill>
                <a:latin typeface="Times New Roman"/>
                <a:ea typeface="Times New Roman"/>
                <a:cs typeface="Times New Roman"/>
                <a:sym typeface="Times New Roman"/>
              </a:rPr>
              <a:t>he application process to receive NIH Training Grants (like the NIH training grant that made this internship possible) is extremely long, tedious, and often frustrating. </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Why? Because...</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 NIH requires 8 Data Tables to be submitted when applying or renewing a training grant</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And... </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 information required for these 8 tables is scattered everywhere across multiple sources resulting in it taking…</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anywhere between 4 months to a year to prepare these applications</a:t>
            </a:r>
            <a:endParaRPr sz="14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1100"/>
              <a:buNone/>
            </a:pPr>
            <a:r>
              <a:t/>
            </a:r>
            <a:endParaRPr sz="1200">
              <a:solidFill>
                <a:schemeClr val="dk1"/>
              </a:solidFill>
              <a:latin typeface="Times New Roman"/>
              <a:ea typeface="Times New Roman"/>
              <a:cs typeface="Times New Roman"/>
              <a:sym typeface="Times New Roman"/>
            </a:endParaRPr>
          </a:p>
        </p:txBody>
      </p:sp>
      <p:sp>
        <p:nvSpPr>
          <p:cNvPr id="149" name="Google Shape;14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Training Grant Applications are around 700 pages long</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And roughly 300 of those pages are the pages containing the 8 data tables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solidFill>
                  <a:srgbClr val="222222"/>
                </a:solidFill>
                <a:highlight>
                  <a:srgbClr val="FFFFFF"/>
                </a:highlight>
                <a:latin typeface="Times New Roman"/>
                <a:ea typeface="Times New Roman"/>
                <a:cs typeface="Times New Roman"/>
                <a:sym typeface="Times New Roman"/>
              </a:rPr>
              <a:t>The other pages include biosketches of the </a:t>
            </a:r>
            <a:r>
              <a:rPr lang="en" sz="1400">
                <a:solidFill>
                  <a:srgbClr val="222222"/>
                </a:solidFill>
                <a:highlight>
                  <a:srgbClr val="FFFFFF"/>
                </a:highlight>
                <a:latin typeface="Times New Roman"/>
                <a:ea typeface="Times New Roman"/>
                <a:cs typeface="Times New Roman"/>
                <a:sym typeface="Times New Roman"/>
              </a:rPr>
              <a:t>participating</a:t>
            </a:r>
            <a:r>
              <a:rPr lang="en" sz="1400">
                <a:solidFill>
                  <a:srgbClr val="222222"/>
                </a:solidFill>
                <a:highlight>
                  <a:srgbClr val="FFFFFF"/>
                </a:highlight>
                <a:latin typeface="Times New Roman"/>
                <a:ea typeface="Times New Roman"/>
                <a:cs typeface="Times New Roman"/>
                <a:sym typeface="Times New Roman"/>
              </a:rPr>
              <a:t> faculty which is used to highlight each individual's qualifications for a specific role in the proposed project.</a:t>
            </a:r>
            <a:endParaRPr sz="1400">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For example, </a:t>
            </a:r>
            <a:r>
              <a:rPr lang="en" sz="1400">
                <a:latin typeface="Times New Roman"/>
                <a:ea typeface="Times New Roman"/>
                <a:cs typeface="Times New Roman"/>
                <a:sym typeface="Times New Roman"/>
              </a:rPr>
              <a:t>Table 1 contains numerical information on the participating departments of a grant.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All of the information in this table is currently entered manually since these numbers change yearly. The current process involves UCSD’s Campus Training Grant Analyst contacting all the departments heads of the departments listed on the grant and collecting the above information on both predoctorates and postdoctorates. As you can see in this example, there are only 3 departments listed, however grants often include many more departments making this an uneasy task. </a:t>
            </a:r>
            <a:endParaRPr sz="1400">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Our goal is to build a database that can self-update all this information to circumvent manual input and the need to contact many individuals. </a:t>
            </a:r>
            <a:endParaRPr sz="1400">
              <a:latin typeface="Times New Roman"/>
              <a:ea typeface="Times New Roman"/>
              <a:cs typeface="Times New Roman"/>
              <a:sym typeface="Times New Roman"/>
            </a:endParaRPr>
          </a:p>
          <a:p>
            <a:pPr indent="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 2nd table is one of the hardest to collect information on. The current process is to send out an email to all the possible faculty that would be interested in being listed on the grant..then we have to copy paste their information into this table..</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As you can see in this example table, there are only 4 faculty listed, but often times there are around 50 faculty listed on one grant in which case 50 emails need to be sent, and 50 rows of information must be copy-pasted. </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Only one person is collecting all this data right now, Jill Weller, the Campus Training Grant Analyst.This makes this process very time consuming. We are combating this problem by having the text in the first 6 columns pulled directly from the UCSD Profiles Website which we will discuss in more detail later, and the numerical values in the last 6 columns </a:t>
            </a:r>
            <a:r>
              <a:rPr lang="en" sz="1400">
                <a:solidFill>
                  <a:schemeClr val="dk1"/>
                </a:solidFill>
                <a:latin typeface="Times New Roman"/>
                <a:ea typeface="Times New Roman"/>
                <a:cs typeface="Times New Roman"/>
                <a:sym typeface="Times New Roman"/>
              </a:rPr>
              <a:t>generated</a:t>
            </a:r>
            <a:r>
              <a:rPr lang="en" sz="1400">
                <a:solidFill>
                  <a:schemeClr val="dk1"/>
                </a:solidFill>
                <a:latin typeface="Times New Roman"/>
                <a:ea typeface="Times New Roman"/>
                <a:cs typeface="Times New Roman"/>
                <a:sym typeface="Times New Roman"/>
              </a:rPr>
              <a:t> by the database we created. </a:t>
            </a:r>
            <a:endParaRPr sz="1400">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pic>
        <p:nvPicPr>
          <p:cNvPr id="12" name="Google Shape;12;p41"/>
          <p:cNvPicPr preferRelativeResize="0"/>
          <p:nvPr/>
        </p:nvPicPr>
        <p:blipFill rotWithShape="1">
          <a:blip r:embed="rId2">
            <a:alphaModFix/>
          </a:blip>
          <a:srcRect b="0" l="15627" r="14871" t="0"/>
          <a:stretch/>
        </p:blipFill>
        <p:spPr>
          <a:xfrm>
            <a:off x="4073236" y="0"/>
            <a:ext cx="5070763" cy="5143499"/>
          </a:xfrm>
          <a:prstGeom prst="rect">
            <a:avLst/>
          </a:prstGeom>
          <a:noFill/>
          <a:ln>
            <a:noFill/>
          </a:ln>
        </p:spPr>
      </p:pic>
      <p:sp>
        <p:nvSpPr>
          <p:cNvPr id="13" name="Google Shape;13;p41"/>
          <p:cNvSpPr/>
          <p:nvPr/>
        </p:nvSpPr>
        <p:spPr>
          <a:xfrm>
            <a:off x="0" y="2655480"/>
            <a:ext cx="9144000" cy="2511600"/>
          </a:xfrm>
          <a:prstGeom prst="rect">
            <a:avLst/>
          </a:prstGeom>
          <a:gradFill>
            <a:gsLst>
              <a:gs pos="0">
                <a:srgbClr val="263478"/>
              </a:gs>
              <a:gs pos="28000">
                <a:srgbClr val="2A6CA8">
                  <a:alpha val="80000"/>
                </a:srgbClr>
              </a:gs>
              <a:gs pos="65000">
                <a:srgbClr val="3BA1CF">
                  <a:alpha val="49019"/>
                </a:srgbClr>
              </a:gs>
              <a:gs pos="100000">
                <a:srgbClr val="74CAE7">
                  <a:alpha val="0"/>
                </a:srgbClr>
              </a:gs>
            </a:gsLst>
            <a:lin ang="15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22"/>
              <a:buFont typeface="Arial"/>
              <a:buNone/>
            </a:pPr>
            <a:r>
              <a:t/>
            </a:r>
            <a:endParaRPr b="0" i="0" sz="6622" u="none" cap="none" strike="noStrike">
              <a:solidFill>
                <a:schemeClr val="lt1"/>
              </a:solidFill>
              <a:latin typeface="Calibri"/>
              <a:ea typeface="Calibri"/>
              <a:cs typeface="Calibri"/>
              <a:sym typeface="Calibri"/>
            </a:endParaRPr>
          </a:p>
        </p:txBody>
      </p:sp>
      <p:sp>
        <p:nvSpPr>
          <p:cNvPr id="14" name="Google Shape;14;p41"/>
          <p:cNvSpPr/>
          <p:nvPr/>
        </p:nvSpPr>
        <p:spPr>
          <a:xfrm>
            <a:off x="-10633" y="3264095"/>
            <a:ext cx="9154500" cy="1596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t/>
            </a:r>
            <a:endParaRPr b="0" i="0" sz="5400" u="none" cap="none" strike="noStrike">
              <a:solidFill>
                <a:schemeClr val="lt1"/>
              </a:solidFill>
              <a:latin typeface="Lucida Sans"/>
              <a:ea typeface="Lucida Sans"/>
              <a:cs typeface="Lucida Sans"/>
              <a:sym typeface="Lucida Sans"/>
            </a:endParaRPr>
          </a:p>
        </p:txBody>
      </p:sp>
      <p:sp>
        <p:nvSpPr>
          <p:cNvPr id="15" name="Google Shape;15;p41"/>
          <p:cNvSpPr txBox="1"/>
          <p:nvPr>
            <p:ph idx="1" type="subTitle"/>
          </p:nvPr>
        </p:nvSpPr>
        <p:spPr>
          <a:xfrm>
            <a:off x="0" y="2663455"/>
            <a:ext cx="4073100" cy="5850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 name="Google Shape;16;p41"/>
          <p:cNvSpPr txBox="1"/>
          <p:nvPr>
            <p:ph idx="11" type="ftr"/>
          </p:nvPr>
        </p:nvSpPr>
        <p:spPr>
          <a:xfrm>
            <a:off x="0" y="4860782"/>
            <a:ext cx="91440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7" name="Google Shape;17;p41"/>
          <p:cNvPicPr preferRelativeResize="0"/>
          <p:nvPr/>
        </p:nvPicPr>
        <p:blipFill rotWithShape="1">
          <a:blip r:embed="rId3">
            <a:alphaModFix/>
          </a:blip>
          <a:srcRect b="0" l="0" r="0" t="0"/>
          <a:stretch/>
        </p:blipFill>
        <p:spPr>
          <a:xfrm>
            <a:off x="169718" y="494693"/>
            <a:ext cx="2800351" cy="1524000"/>
          </a:xfrm>
          <a:prstGeom prst="rect">
            <a:avLst/>
          </a:prstGeom>
          <a:noFill/>
          <a:ln>
            <a:noFill/>
          </a:ln>
        </p:spPr>
      </p:pic>
      <p:sp>
        <p:nvSpPr>
          <p:cNvPr id="18" name="Google Shape;18;p41"/>
          <p:cNvSpPr txBox="1"/>
          <p:nvPr>
            <p:ph type="ctrTitle"/>
          </p:nvPr>
        </p:nvSpPr>
        <p:spPr>
          <a:xfrm>
            <a:off x="10633" y="3255220"/>
            <a:ext cx="9144000" cy="15966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DDEAF6"/>
              </a:buClr>
              <a:buSzPts val="4800"/>
              <a:buFont typeface="Lucida Sans"/>
              <a:buNone/>
              <a:defRPr sz="4800">
                <a:solidFill>
                  <a:srgbClr val="DDEAF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1"/>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Lucida Sans"/>
                <a:ea typeface="Lucida Sans"/>
                <a:cs typeface="Lucida Sans"/>
                <a:sym typeface="Lucida Sans"/>
              </a:defRPr>
            </a:lvl1pPr>
            <a:lvl2pPr indent="0" lvl="1"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Lucida Sans"/>
                <a:ea typeface="Lucida Sans"/>
                <a:cs typeface="Lucida Sans"/>
                <a:sym typeface="Lucida Sans"/>
              </a:defRPr>
            </a:lvl2pPr>
            <a:lvl3pPr indent="0" lvl="2"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Lucida Sans"/>
                <a:ea typeface="Lucida Sans"/>
                <a:cs typeface="Lucida Sans"/>
                <a:sym typeface="Lucida Sans"/>
              </a:defRPr>
            </a:lvl3pPr>
            <a:lvl4pPr indent="0" lvl="3"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Lucida Sans"/>
                <a:ea typeface="Lucida Sans"/>
                <a:cs typeface="Lucida Sans"/>
                <a:sym typeface="Lucida Sans"/>
              </a:defRPr>
            </a:lvl4pPr>
            <a:lvl5pPr indent="0" lvl="4"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Lucida Sans"/>
                <a:ea typeface="Lucida Sans"/>
                <a:cs typeface="Lucida Sans"/>
                <a:sym typeface="Lucida Sans"/>
              </a:defRPr>
            </a:lvl5pPr>
            <a:lvl6pPr indent="0" lvl="5"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Lucida Sans"/>
                <a:ea typeface="Lucida Sans"/>
                <a:cs typeface="Lucida Sans"/>
                <a:sym typeface="Lucida Sans"/>
              </a:defRPr>
            </a:lvl6pPr>
            <a:lvl7pPr indent="0" lvl="6"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Lucida Sans"/>
                <a:ea typeface="Lucida Sans"/>
                <a:cs typeface="Lucida Sans"/>
                <a:sym typeface="Lucida Sans"/>
              </a:defRPr>
            </a:lvl7pPr>
            <a:lvl8pPr indent="0" lvl="7"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Lucida Sans"/>
                <a:ea typeface="Lucida Sans"/>
                <a:cs typeface="Lucida Sans"/>
                <a:sym typeface="Lucida Sans"/>
              </a:defRPr>
            </a:lvl8pPr>
            <a:lvl9pPr indent="0" lvl="8"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9" name="Shape 79"/>
        <p:cNvGrpSpPr/>
        <p:nvPr/>
      </p:nvGrpSpPr>
      <p:grpSpPr>
        <a:xfrm>
          <a:off x="0" y="0"/>
          <a:ext cx="0" cy="0"/>
          <a:chOff x="0" y="0"/>
          <a:chExt cx="0" cy="0"/>
        </a:xfrm>
      </p:grpSpPr>
      <p:sp>
        <p:nvSpPr>
          <p:cNvPr id="80" name="Google Shape;80;p50"/>
          <p:cNvSpPr txBox="1"/>
          <p:nvPr>
            <p:ph type="title"/>
          </p:nvPr>
        </p:nvSpPr>
        <p:spPr>
          <a:xfrm>
            <a:off x="1257300" y="0"/>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50"/>
          <p:cNvSpPr txBox="1"/>
          <p:nvPr>
            <p:ph idx="1" type="body"/>
          </p:nvPr>
        </p:nvSpPr>
        <p:spPr>
          <a:xfrm rot="5400000">
            <a:off x="2719459" y="-1256732"/>
            <a:ext cx="3621900" cy="8368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50"/>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50"/>
          <p:cNvSpPr txBox="1"/>
          <p:nvPr>
            <p:ph idx="11" type="ftr"/>
          </p:nvPr>
        </p:nvSpPr>
        <p:spPr>
          <a:xfrm>
            <a:off x="3028950" y="4860782"/>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50"/>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51"/>
          <p:cNvSpPr txBox="1"/>
          <p:nvPr>
            <p:ph type="title"/>
          </p:nvPr>
        </p:nvSpPr>
        <p:spPr>
          <a:xfrm rot="5400000">
            <a:off x="5350049" y="1467543"/>
            <a:ext cx="4359000" cy="1971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51"/>
          <p:cNvSpPr txBox="1"/>
          <p:nvPr>
            <p:ph idx="1" type="body"/>
          </p:nvPr>
        </p:nvSpPr>
        <p:spPr>
          <a:xfrm rot="5400000">
            <a:off x="1349475" y="-447057"/>
            <a:ext cx="4359000" cy="5800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51"/>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51"/>
          <p:cNvSpPr txBox="1"/>
          <p:nvPr>
            <p:ph idx="11" type="ftr"/>
          </p:nvPr>
        </p:nvSpPr>
        <p:spPr>
          <a:xfrm>
            <a:off x="3028950" y="4860782"/>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51"/>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1" name="Shape 91"/>
        <p:cNvGrpSpPr/>
        <p:nvPr/>
      </p:nvGrpSpPr>
      <p:grpSpPr>
        <a:xfrm>
          <a:off x="0" y="0"/>
          <a:ext cx="0" cy="0"/>
          <a:chOff x="0" y="0"/>
          <a:chExt cx="0" cy="0"/>
        </a:xfrm>
      </p:grpSpPr>
      <p:sp>
        <p:nvSpPr>
          <p:cNvPr id="92" name="Google Shape;92;p5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5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94" name="Google Shape;94;p5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95" name="Google Shape;95;p52"/>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0" name="Shape 20"/>
        <p:cNvGrpSpPr/>
        <p:nvPr/>
      </p:nvGrpSpPr>
      <p:grpSpPr>
        <a:xfrm>
          <a:off x="0" y="0"/>
          <a:ext cx="0" cy="0"/>
          <a:chOff x="0" y="0"/>
          <a:chExt cx="0" cy="0"/>
        </a:xfrm>
      </p:grpSpPr>
      <p:sp>
        <p:nvSpPr>
          <p:cNvPr id="21" name="Google Shape;21;p42"/>
          <p:cNvSpPr/>
          <p:nvPr/>
        </p:nvSpPr>
        <p:spPr>
          <a:xfrm>
            <a:off x="0" y="4862945"/>
            <a:ext cx="9144000" cy="280500"/>
          </a:xfrm>
          <a:prstGeom prst="rect">
            <a:avLst/>
          </a:prstGeom>
          <a:gradFill>
            <a:gsLst>
              <a:gs pos="0">
                <a:srgbClr val="263478"/>
              </a:gs>
              <a:gs pos="28000">
                <a:srgbClr val="2A6CA8"/>
              </a:gs>
              <a:gs pos="65000">
                <a:srgbClr val="3BA1CF"/>
              </a:gs>
              <a:gs pos="100000">
                <a:srgbClr val="74CAE7"/>
              </a:gs>
            </a:gsLst>
            <a:lin ang="15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22"/>
              <a:buFont typeface="Arial"/>
              <a:buNone/>
            </a:pPr>
            <a:r>
              <a:t/>
            </a:r>
            <a:endParaRPr b="0" i="0" sz="6622" u="none" cap="none" strike="noStrike">
              <a:solidFill>
                <a:schemeClr val="lt1"/>
              </a:solidFill>
              <a:latin typeface="Calibri"/>
              <a:ea typeface="Calibri"/>
              <a:cs typeface="Calibri"/>
              <a:sym typeface="Calibri"/>
            </a:endParaRPr>
          </a:p>
        </p:txBody>
      </p:sp>
      <p:sp>
        <p:nvSpPr>
          <p:cNvPr id="22" name="Google Shape;22;p42"/>
          <p:cNvSpPr txBox="1"/>
          <p:nvPr>
            <p:ph type="title"/>
          </p:nvPr>
        </p:nvSpPr>
        <p:spPr>
          <a:xfrm>
            <a:off x="1435394" y="0"/>
            <a:ext cx="7279200" cy="9942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rgbClr val="296CA8"/>
              </a:buClr>
              <a:buSzPts val="4400"/>
              <a:buFont typeface="Lucida Sans"/>
              <a:buNone/>
              <a:defRPr>
                <a:solidFill>
                  <a:srgbClr val="296CA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2"/>
          <p:cNvSpPr txBox="1"/>
          <p:nvPr>
            <p:ph idx="1" type="body"/>
          </p:nvPr>
        </p:nvSpPr>
        <p:spPr>
          <a:xfrm>
            <a:off x="346364" y="1116418"/>
            <a:ext cx="8368200" cy="36219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2"/>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2"/>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2"/>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27" name="Google Shape;27;p42"/>
          <p:cNvPicPr preferRelativeResize="0"/>
          <p:nvPr/>
        </p:nvPicPr>
        <p:blipFill rotWithShape="1">
          <a:blip r:embed="rId2">
            <a:alphaModFix/>
          </a:blip>
          <a:srcRect b="0" l="26089" r="0" t="27131"/>
          <a:stretch/>
        </p:blipFill>
        <p:spPr>
          <a:xfrm>
            <a:off x="0" y="0"/>
            <a:ext cx="1076545" cy="10530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 name="Shape 28"/>
        <p:cNvGrpSpPr/>
        <p:nvPr/>
      </p:nvGrpSpPr>
      <p:grpSpPr>
        <a:xfrm>
          <a:off x="0" y="0"/>
          <a:ext cx="0" cy="0"/>
          <a:chOff x="0" y="0"/>
          <a:chExt cx="0" cy="0"/>
        </a:xfrm>
      </p:grpSpPr>
      <p:pic>
        <p:nvPicPr>
          <p:cNvPr id="29" name="Google Shape;29;p43"/>
          <p:cNvPicPr preferRelativeResize="0"/>
          <p:nvPr/>
        </p:nvPicPr>
        <p:blipFill rotWithShape="1">
          <a:blip r:embed="rId2">
            <a:alphaModFix/>
          </a:blip>
          <a:srcRect b="0" l="15627" r="14871" t="0"/>
          <a:stretch/>
        </p:blipFill>
        <p:spPr>
          <a:xfrm>
            <a:off x="4073236" y="0"/>
            <a:ext cx="5070763" cy="5143499"/>
          </a:xfrm>
          <a:prstGeom prst="rect">
            <a:avLst/>
          </a:prstGeom>
          <a:noFill/>
          <a:ln>
            <a:noFill/>
          </a:ln>
        </p:spPr>
      </p:pic>
      <p:sp>
        <p:nvSpPr>
          <p:cNvPr id="30" name="Google Shape;30;p43"/>
          <p:cNvSpPr/>
          <p:nvPr/>
        </p:nvSpPr>
        <p:spPr>
          <a:xfrm>
            <a:off x="10633" y="4859882"/>
            <a:ext cx="9133500" cy="274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t/>
            </a:r>
            <a:endParaRPr b="0" i="0" sz="5400" u="none" cap="none" strike="noStrike">
              <a:solidFill>
                <a:schemeClr val="lt1"/>
              </a:solidFill>
              <a:latin typeface="Lucida Sans"/>
              <a:ea typeface="Lucida Sans"/>
              <a:cs typeface="Lucida Sans"/>
              <a:sym typeface="Lucida Sans"/>
            </a:endParaRPr>
          </a:p>
        </p:txBody>
      </p:sp>
      <p:sp>
        <p:nvSpPr>
          <p:cNvPr id="31" name="Google Shape;31;p43"/>
          <p:cNvSpPr/>
          <p:nvPr/>
        </p:nvSpPr>
        <p:spPr>
          <a:xfrm>
            <a:off x="0" y="2472070"/>
            <a:ext cx="9144000" cy="2670600"/>
          </a:xfrm>
          <a:prstGeom prst="rect">
            <a:avLst/>
          </a:prstGeom>
          <a:gradFill>
            <a:gsLst>
              <a:gs pos="0">
                <a:srgbClr val="263478"/>
              </a:gs>
              <a:gs pos="28000">
                <a:srgbClr val="2A6CA8">
                  <a:alpha val="80000"/>
                </a:srgbClr>
              </a:gs>
              <a:gs pos="65000">
                <a:srgbClr val="3BA1CF">
                  <a:alpha val="49019"/>
                </a:srgbClr>
              </a:gs>
              <a:gs pos="100000">
                <a:srgbClr val="74CAE7">
                  <a:alpha val="0"/>
                </a:srgbClr>
              </a:gs>
            </a:gsLst>
            <a:lin ang="15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22"/>
              <a:buFont typeface="Arial"/>
              <a:buNone/>
            </a:pPr>
            <a:r>
              <a:t/>
            </a:r>
            <a:endParaRPr b="0" i="0" sz="6622" u="none" cap="none" strike="noStrike">
              <a:solidFill>
                <a:schemeClr val="lt1"/>
              </a:solidFill>
              <a:latin typeface="Calibri"/>
              <a:ea typeface="Calibri"/>
              <a:cs typeface="Calibri"/>
              <a:sym typeface="Calibri"/>
            </a:endParaRPr>
          </a:p>
        </p:txBody>
      </p:sp>
      <p:sp>
        <p:nvSpPr>
          <p:cNvPr id="32" name="Google Shape;32;p43"/>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3"/>
          <p:cNvSpPr txBox="1"/>
          <p:nvPr>
            <p:ph idx="11" type="ftr"/>
          </p:nvPr>
        </p:nvSpPr>
        <p:spPr>
          <a:xfrm>
            <a:off x="2650836" y="4860782"/>
            <a:ext cx="38424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3"/>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35" name="Google Shape;35;p43"/>
          <p:cNvPicPr preferRelativeResize="0"/>
          <p:nvPr/>
        </p:nvPicPr>
        <p:blipFill rotWithShape="1">
          <a:blip r:embed="rId3">
            <a:alphaModFix/>
          </a:blip>
          <a:srcRect b="0" l="0" r="0" t="0"/>
          <a:stretch/>
        </p:blipFill>
        <p:spPr>
          <a:xfrm>
            <a:off x="169718" y="470047"/>
            <a:ext cx="2800351" cy="1524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6" name="Shape 36"/>
        <p:cNvGrpSpPr/>
        <p:nvPr/>
      </p:nvGrpSpPr>
      <p:grpSpPr>
        <a:xfrm>
          <a:off x="0" y="0"/>
          <a:ext cx="0" cy="0"/>
          <a:chOff x="0" y="0"/>
          <a:chExt cx="0" cy="0"/>
        </a:xfrm>
      </p:grpSpPr>
      <p:sp>
        <p:nvSpPr>
          <p:cNvPr id="37" name="Google Shape;37;p44"/>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Lucida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4"/>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44"/>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4"/>
          <p:cNvSpPr txBox="1"/>
          <p:nvPr>
            <p:ph idx="11" type="ftr"/>
          </p:nvPr>
        </p:nvSpPr>
        <p:spPr>
          <a:xfrm>
            <a:off x="3028950" y="4860782"/>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4"/>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2" name="Shape 42"/>
        <p:cNvGrpSpPr/>
        <p:nvPr/>
      </p:nvGrpSpPr>
      <p:grpSpPr>
        <a:xfrm>
          <a:off x="0" y="0"/>
          <a:ext cx="0" cy="0"/>
          <a:chOff x="0" y="0"/>
          <a:chExt cx="0" cy="0"/>
        </a:xfrm>
      </p:grpSpPr>
      <p:sp>
        <p:nvSpPr>
          <p:cNvPr id="43" name="Google Shape;43;p45"/>
          <p:cNvSpPr/>
          <p:nvPr/>
        </p:nvSpPr>
        <p:spPr>
          <a:xfrm>
            <a:off x="0" y="4862945"/>
            <a:ext cx="9144000" cy="280500"/>
          </a:xfrm>
          <a:prstGeom prst="rect">
            <a:avLst/>
          </a:prstGeom>
          <a:gradFill>
            <a:gsLst>
              <a:gs pos="0">
                <a:srgbClr val="263478"/>
              </a:gs>
              <a:gs pos="28000">
                <a:srgbClr val="2A6CA8"/>
              </a:gs>
              <a:gs pos="65000">
                <a:srgbClr val="3BA1CF"/>
              </a:gs>
              <a:gs pos="100000">
                <a:srgbClr val="74CAE7"/>
              </a:gs>
            </a:gsLst>
            <a:lin ang="15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22"/>
              <a:buFont typeface="Arial"/>
              <a:buNone/>
            </a:pPr>
            <a:r>
              <a:t/>
            </a:r>
            <a:endParaRPr b="0" i="0" sz="6622" u="none" cap="none" strike="noStrike">
              <a:solidFill>
                <a:schemeClr val="lt1"/>
              </a:solidFill>
              <a:latin typeface="Calibri"/>
              <a:ea typeface="Calibri"/>
              <a:cs typeface="Calibri"/>
              <a:sym typeface="Calibri"/>
            </a:endParaRPr>
          </a:p>
        </p:txBody>
      </p:sp>
      <p:sp>
        <p:nvSpPr>
          <p:cNvPr id="44" name="Google Shape;44;p45"/>
          <p:cNvSpPr txBox="1"/>
          <p:nvPr>
            <p:ph type="title"/>
          </p:nvPr>
        </p:nvSpPr>
        <p:spPr>
          <a:xfrm>
            <a:off x="1257300" y="0"/>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45"/>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5"/>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45"/>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5"/>
          <p:cNvSpPr txBox="1"/>
          <p:nvPr>
            <p:ph idx="11" type="ftr"/>
          </p:nvPr>
        </p:nvSpPr>
        <p:spPr>
          <a:xfrm>
            <a:off x="2725947" y="4860782"/>
            <a:ext cx="3692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45"/>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0" name="Shape 50"/>
        <p:cNvGrpSpPr/>
        <p:nvPr/>
      </p:nvGrpSpPr>
      <p:grpSpPr>
        <a:xfrm>
          <a:off x="0" y="0"/>
          <a:ext cx="0" cy="0"/>
          <a:chOff x="0" y="0"/>
          <a:chExt cx="0" cy="0"/>
        </a:xfrm>
      </p:grpSpPr>
      <p:sp>
        <p:nvSpPr>
          <p:cNvPr id="51" name="Google Shape;51;p46"/>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6"/>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46"/>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46"/>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46"/>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46"/>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6"/>
          <p:cNvSpPr txBox="1"/>
          <p:nvPr>
            <p:ph idx="11" type="ftr"/>
          </p:nvPr>
        </p:nvSpPr>
        <p:spPr>
          <a:xfrm>
            <a:off x="3028950" y="4860782"/>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46"/>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9" name="Shape 59"/>
        <p:cNvGrpSpPr/>
        <p:nvPr/>
      </p:nvGrpSpPr>
      <p:grpSpPr>
        <a:xfrm>
          <a:off x="0" y="0"/>
          <a:ext cx="0" cy="0"/>
          <a:chOff x="0" y="0"/>
          <a:chExt cx="0" cy="0"/>
        </a:xfrm>
      </p:grpSpPr>
      <p:sp>
        <p:nvSpPr>
          <p:cNvPr id="60" name="Google Shape;60;p47"/>
          <p:cNvSpPr/>
          <p:nvPr/>
        </p:nvSpPr>
        <p:spPr>
          <a:xfrm>
            <a:off x="0" y="4862945"/>
            <a:ext cx="9144000" cy="280500"/>
          </a:xfrm>
          <a:prstGeom prst="rect">
            <a:avLst/>
          </a:prstGeom>
          <a:gradFill>
            <a:gsLst>
              <a:gs pos="0">
                <a:srgbClr val="263478"/>
              </a:gs>
              <a:gs pos="28000">
                <a:srgbClr val="2A6CA8"/>
              </a:gs>
              <a:gs pos="65000">
                <a:srgbClr val="3BA1CF"/>
              </a:gs>
              <a:gs pos="100000">
                <a:srgbClr val="74CAE7"/>
              </a:gs>
            </a:gsLst>
            <a:lin ang="15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22"/>
              <a:buFont typeface="Arial"/>
              <a:buNone/>
            </a:pPr>
            <a:r>
              <a:t/>
            </a:r>
            <a:endParaRPr b="0" i="0" sz="6622" u="none" cap="none" strike="noStrike">
              <a:solidFill>
                <a:schemeClr val="lt1"/>
              </a:solidFill>
              <a:latin typeface="Calibri"/>
              <a:ea typeface="Calibri"/>
              <a:cs typeface="Calibri"/>
              <a:sym typeface="Calibri"/>
            </a:endParaRPr>
          </a:p>
        </p:txBody>
      </p:sp>
      <p:sp>
        <p:nvSpPr>
          <p:cNvPr id="61" name="Google Shape;61;p47"/>
          <p:cNvSpPr txBox="1"/>
          <p:nvPr>
            <p:ph type="title"/>
          </p:nvPr>
        </p:nvSpPr>
        <p:spPr>
          <a:xfrm>
            <a:off x="1257300" y="0"/>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47"/>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7"/>
          <p:cNvSpPr txBox="1"/>
          <p:nvPr>
            <p:ph idx="11" type="ftr"/>
          </p:nvPr>
        </p:nvSpPr>
        <p:spPr>
          <a:xfrm>
            <a:off x="2663687" y="4860782"/>
            <a:ext cx="3816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7"/>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5" name="Shape 65"/>
        <p:cNvGrpSpPr/>
        <p:nvPr/>
      </p:nvGrpSpPr>
      <p:grpSpPr>
        <a:xfrm>
          <a:off x="0" y="0"/>
          <a:ext cx="0" cy="0"/>
          <a:chOff x="0" y="0"/>
          <a:chExt cx="0" cy="0"/>
        </a:xfrm>
      </p:grpSpPr>
      <p:sp>
        <p:nvSpPr>
          <p:cNvPr id="66" name="Google Shape;66;p48"/>
          <p:cNvSpPr txBox="1"/>
          <p:nvPr>
            <p:ph type="title"/>
          </p:nvPr>
        </p:nvSpPr>
        <p:spPr>
          <a:xfrm>
            <a:off x="629841" y="342900"/>
            <a:ext cx="2949300" cy="12000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Lucida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8"/>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48"/>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8"/>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8"/>
          <p:cNvSpPr txBox="1"/>
          <p:nvPr>
            <p:ph idx="11" type="ftr"/>
          </p:nvPr>
        </p:nvSpPr>
        <p:spPr>
          <a:xfrm>
            <a:off x="3028950" y="4860782"/>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8"/>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2" name="Shape 72"/>
        <p:cNvGrpSpPr/>
        <p:nvPr/>
      </p:nvGrpSpPr>
      <p:grpSpPr>
        <a:xfrm>
          <a:off x="0" y="0"/>
          <a:ext cx="0" cy="0"/>
          <a:chOff x="0" y="0"/>
          <a:chExt cx="0" cy="0"/>
        </a:xfrm>
      </p:grpSpPr>
      <p:sp>
        <p:nvSpPr>
          <p:cNvPr id="73" name="Google Shape;73;p49"/>
          <p:cNvSpPr txBox="1"/>
          <p:nvPr>
            <p:ph type="title"/>
          </p:nvPr>
        </p:nvSpPr>
        <p:spPr>
          <a:xfrm>
            <a:off x="629841" y="342900"/>
            <a:ext cx="2949300" cy="12000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Lucida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9"/>
          <p:cNvSpPr/>
          <p:nvPr>
            <p:ph idx="2" type="pic"/>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Lucida Sans"/>
                <a:ea typeface="Lucida Sans"/>
                <a:cs typeface="Lucida Sans"/>
                <a:sym typeface="Lucida Sans"/>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Lucida Sans"/>
                <a:ea typeface="Lucida Sans"/>
                <a:cs typeface="Lucida Sans"/>
                <a:sym typeface="Lucida Sans"/>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Lucida Sans"/>
                <a:ea typeface="Lucida Sans"/>
                <a:cs typeface="Lucida Sans"/>
                <a:sym typeface="Lucida Sans"/>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Lucida Sans"/>
                <a:ea typeface="Lucida Sans"/>
                <a:cs typeface="Lucida Sans"/>
                <a:sym typeface="Lucida Sans"/>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Lucida Sans"/>
                <a:ea typeface="Lucida Sans"/>
                <a:cs typeface="Lucida Sans"/>
                <a:sym typeface="Lucida Sans"/>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5" name="Google Shape;75;p49"/>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49"/>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9"/>
          <p:cNvSpPr txBox="1"/>
          <p:nvPr>
            <p:ph idx="11" type="ftr"/>
          </p:nvPr>
        </p:nvSpPr>
        <p:spPr>
          <a:xfrm>
            <a:off x="3028950" y="4860782"/>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49"/>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40"/>
          <p:cNvSpPr txBox="1"/>
          <p:nvPr>
            <p:ph type="title"/>
          </p:nvPr>
        </p:nvSpPr>
        <p:spPr>
          <a:xfrm>
            <a:off x="1257300" y="0"/>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Lucida Sans"/>
              <a:buNone/>
              <a:defRPr b="0" i="0" sz="4400" u="none" cap="none" strike="noStrike">
                <a:solidFill>
                  <a:schemeClr val="dk1"/>
                </a:solidFill>
                <a:latin typeface="Lucida Sans"/>
                <a:ea typeface="Lucida Sans"/>
                <a:cs typeface="Lucida Sans"/>
                <a:sym typeface="Lucida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40"/>
          <p:cNvSpPr txBox="1"/>
          <p:nvPr>
            <p:ph idx="1" type="body"/>
          </p:nvPr>
        </p:nvSpPr>
        <p:spPr>
          <a:xfrm>
            <a:off x="346364" y="1116418"/>
            <a:ext cx="8368200" cy="36219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ucida Sans"/>
                <a:ea typeface="Lucida Sans"/>
                <a:cs typeface="Lucida Sans"/>
                <a:sym typeface="Lucida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ucida Sans"/>
                <a:ea typeface="Lucida Sans"/>
                <a:cs typeface="Lucida Sans"/>
                <a:sym typeface="Lucida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ucida Sans"/>
                <a:ea typeface="Lucida Sans"/>
                <a:cs typeface="Lucida Sans"/>
                <a:sym typeface="Lucida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cida Sans"/>
                <a:ea typeface="Lucida Sans"/>
                <a:cs typeface="Lucida Sans"/>
                <a:sym typeface="Lucida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cida Sans"/>
                <a:ea typeface="Lucida Sans"/>
                <a:cs typeface="Lucida Sans"/>
                <a:sym typeface="Lucida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40"/>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40"/>
          <p:cNvSpPr txBox="1"/>
          <p:nvPr>
            <p:ph idx="11" type="ftr"/>
          </p:nvPr>
        </p:nvSpPr>
        <p:spPr>
          <a:xfrm>
            <a:off x="3028950" y="4860782"/>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40"/>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hyperlink" Target="https://pulse.ucsd.edu/departments/research-service-core/training-grants/reports-data/Pages/default.aspx"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9.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23.png"/><Relationship Id="rId5"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p1"/>
          <p:cNvPicPr preferRelativeResize="0"/>
          <p:nvPr/>
        </p:nvPicPr>
        <p:blipFill rotWithShape="1">
          <a:blip r:embed="rId3">
            <a:alphaModFix/>
          </a:blip>
          <a:srcRect b="0" l="0" r="0" t="0"/>
          <a:stretch/>
        </p:blipFill>
        <p:spPr>
          <a:xfrm>
            <a:off x="-3" y="0"/>
            <a:ext cx="9144001" cy="5143499"/>
          </a:xfrm>
          <a:prstGeom prst="rect">
            <a:avLst/>
          </a:prstGeom>
          <a:noFill/>
          <a:ln>
            <a:noFill/>
          </a:ln>
        </p:spPr>
      </p:pic>
      <p:sp>
        <p:nvSpPr>
          <p:cNvPr id="101" name="Google Shape;101;p1"/>
          <p:cNvSpPr txBox="1"/>
          <p:nvPr>
            <p:ph type="ctrTitle"/>
          </p:nvPr>
        </p:nvSpPr>
        <p:spPr>
          <a:xfrm>
            <a:off x="0" y="3262600"/>
            <a:ext cx="9144000" cy="1191000"/>
          </a:xfrm>
          <a:prstGeom prst="rect">
            <a:avLst/>
          </a:prstGeom>
          <a:noFill/>
          <a:ln>
            <a:noFill/>
          </a:ln>
        </p:spPr>
        <p:txBody>
          <a:bodyPr anchorCtr="0" anchor="ctr" bIns="45700" lIns="91425" spcFirstLastPara="1" rIns="91425" wrap="square" tIns="45700">
            <a:noAutofit/>
          </a:bodyPr>
          <a:lstStyle/>
          <a:p>
            <a:pPr indent="457200" lvl="0" marL="0" rtl="0" algn="ctr">
              <a:lnSpc>
                <a:spcPct val="90000"/>
              </a:lnSpc>
              <a:spcBef>
                <a:spcPts val="0"/>
              </a:spcBef>
              <a:spcAft>
                <a:spcPts val="0"/>
              </a:spcAft>
              <a:buSzPts val="4800"/>
              <a:buNone/>
            </a:pPr>
            <a:r>
              <a:rPr lang="en" sz="3600">
                <a:solidFill>
                  <a:srgbClr val="FFFFFF"/>
                </a:solidFill>
              </a:rPr>
              <a:t>Full Stack Web Development and Database Design </a:t>
            </a:r>
            <a:endParaRPr sz="3600">
              <a:solidFill>
                <a:srgbClr val="FFFFFF"/>
              </a:solidFill>
            </a:endParaRPr>
          </a:p>
        </p:txBody>
      </p:sp>
      <p:sp>
        <p:nvSpPr>
          <p:cNvPr id="102" name="Google Shape;102;p1"/>
          <p:cNvSpPr txBox="1"/>
          <p:nvPr>
            <p:ph idx="1" type="subTitle"/>
          </p:nvPr>
        </p:nvSpPr>
        <p:spPr>
          <a:xfrm>
            <a:off x="210775" y="2483500"/>
            <a:ext cx="8520600" cy="779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n" sz="1800">
                <a:solidFill>
                  <a:srgbClr val="000000"/>
                </a:solidFill>
              </a:rPr>
              <a:t>Marehan Waly &amp; Andrew Shen</a:t>
            </a:r>
            <a:endParaRPr sz="1800">
              <a:solidFill>
                <a:srgbClr val="000000"/>
              </a:solidFill>
            </a:endParaRPr>
          </a:p>
          <a:p>
            <a:pPr indent="0" lvl="0" marL="0" rtl="0" algn="l">
              <a:lnSpc>
                <a:spcPct val="90000"/>
              </a:lnSpc>
              <a:spcBef>
                <a:spcPts val="1000"/>
              </a:spcBef>
              <a:spcAft>
                <a:spcPts val="0"/>
              </a:spcAft>
              <a:buSzPts val="2400"/>
              <a:buNone/>
            </a:pPr>
            <a:r>
              <a:rPr lang="en" sz="1400">
                <a:solidFill>
                  <a:srgbClr val="000000"/>
                </a:solidFill>
              </a:rPr>
              <a:t>Dr. Ohno-Machado, Kai Post, Paulina Paul</a:t>
            </a:r>
            <a:endParaRPr sz="1400">
              <a:solidFill>
                <a:srgbClr val="000000"/>
              </a:solidFill>
            </a:endParaRPr>
          </a:p>
          <a:p>
            <a:pPr indent="0" lvl="0" marL="0" rtl="0" algn="l">
              <a:lnSpc>
                <a:spcPct val="90000"/>
              </a:lnSpc>
              <a:spcBef>
                <a:spcPts val="1000"/>
              </a:spcBef>
              <a:spcAft>
                <a:spcPts val="0"/>
              </a:spcAft>
              <a:buSzPts val="2400"/>
              <a:buNone/>
            </a:pPr>
            <a:r>
              <a:t/>
            </a:r>
            <a:endParaRPr sz="1800">
              <a:solidFill>
                <a:srgbClr val="000000"/>
              </a:solidFill>
            </a:endParaRPr>
          </a:p>
        </p:txBody>
      </p:sp>
      <p:sp>
        <p:nvSpPr>
          <p:cNvPr id="103" name="Google Shape;103;p1"/>
          <p:cNvSpPr txBox="1"/>
          <p:nvPr>
            <p:ph idx="12" type="sldNum"/>
          </p:nvPr>
        </p:nvSpPr>
        <p:spPr>
          <a:xfrm>
            <a:off x="8556775" y="4860300"/>
            <a:ext cx="548700" cy="283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10"/>
          <p:cNvSpPr txBox="1"/>
          <p:nvPr>
            <p:ph type="title"/>
          </p:nvPr>
        </p:nvSpPr>
        <p:spPr>
          <a:xfrm>
            <a:off x="14353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400"/>
              <a:t>Table 3 - Department Grants</a:t>
            </a:r>
            <a:endParaRPr sz="3400"/>
          </a:p>
        </p:txBody>
      </p:sp>
      <p:pic>
        <p:nvPicPr>
          <p:cNvPr id="207" name="Google Shape;207;p10"/>
          <p:cNvPicPr preferRelativeResize="0"/>
          <p:nvPr/>
        </p:nvPicPr>
        <p:blipFill rotWithShape="1">
          <a:blip r:embed="rId3">
            <a:alphaModFix/>
          </a:blip>
          <a:srcRect b="0" l="0" r="0" t="0"/>
          <a:stretch/>
        </p:blipFill>
        <p:spPr>
          <a:xfrm>
            <a:off x="414763" y="1396700"/>
            <a:ext cx="8314474" cy="3026500"/>
          </a:xfrm>
          <a:prstGeom prst="rect">
            <a:avLst/>
          </a:prstGeom>
          <a:noFill/>
          <a:ln cap="flat" cmpd="sng" w="19050">
            <a:solidFill>
              <a:srgbClr val="000000"/>
            </a:solidFill>
            <a:prstDash val="solid"/>
            <a:round/>
            <a:headEnd len="sm" w="sm" type="none"/>
            <a:tailEnd len="sm" w="sm" type="none"/>
          </a:ln>
        </p:spPr>
      </p:pic>
      <p:sp>
        <p:nvSpPr>
          <p:cNvPr id="208" name="Google Shape;208;p10"/>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209" name="Google Shape;209;p10"/>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210" name="Google Shape;210;p10"/>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11"/>
          <p:cNvSpPr txBox="1"/>
          <p:nvPr>
            <p:ph type="title"/>
          </p:nvPr>
        </p:nvSpPr>
        <p:spPr>
          <a:xfrm>
            <a:off x="528000" y="0"/>
            <a:ext cx="81867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400"/>
              <a:t>Table 4 - Faculty Research Support</a:t>
            </a:r>
            <a:endParaRPr sz="3400"/>
          </a:p>
        </p:txBody>
      </p:sp>
      <p:sp>
        <p:nvSpPr>
          <p:cNvPr id="216" name="Google Shape;216;p11"/>
          <p:cNvSpPr txBox="1"/>
          <p:nvPr>
            <p:ph idx="1" type="body"/>
          </p:nvPr>
        </p:nvSpPr>
        <p:spPr>
          <a:xfrm>
            <a:off x="346364" y="1116418"/>
            <a:ext cx="8368200" cy="36219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
              <a:t>Research Support of Faculty</a:t>
            </a:r>
            <a:endParaRPr/>
          </a:p>
        </p:txBody>
      </p:sp>
      <p:pic>
        <p:nvPicPr>
          <p:cNvPr id="217" name="Google Shape;217;p11"/>
          <p:cNvPicPr preferRelativeResize="0"/>
          <p:nvPr/>
        </p:nvPicPr>
        <p:blipFill rotWithShape="1">
          <a:blip r:embed="rId3">
            <a:alphaModFix/>
          </a:blip>
          <a:srcRect b="0" l="0" r="0" t="0"/>
          <a:stretch/>
        </p:blipFill>
        <p:spPr>
          <a:xfrm>
            <a:off x="361300" y="994200"/>
            <a:ext cx="8421400" cy="3759700"/>
          </a:xfrm>
          <a:prstGeom prst="rect">
            <a:avLst/>
          </a:prstGeom>
          <a:noFill/>
          <a:ln cap="flat" cmpd="sng" w="19050">
            <a:solidFill>
              <a:srgbClr val="000000"/>
            </a:solidFill>
            <a:prstDash val="solid"/>
            <a:round/>
            <a:headEnd len="sm" w="sm" type="none"/>
            <a:tailEnd len="sm" w="sm" type="none"/>
          </a:ln>
        </p:spPr>
      </p:pic>
      <p:sp>
        <p:nvSpPr>
          <p:cNvPr id="218" name="Google Shape;218;p11"/>
          <p:cNvSpPr/>
          <p:nvPr/>
        </p:nvSpPr>
        <p:spPr>
          <a:xfrm>
            <a:off x="1637300" y="2235525"/>
            <a:ext cx="850800" cy="2997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1"/>
          <p:cNvSpPr/>
          <p:nvPr/>
        </p:nvSpPr>
        <p:spPr>
          <a:xfrm>
            <a:off x="4613400" y="2235525"/>
            <a:ext cx="2034000" cy="2997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1"/>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221" name="Google Shape;221;p11"/>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222" name="Google Shape;222;p11"/>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12"/>
          <p:cNvPicPr preferRelativeResize="0"/>
          <p:nvPr/>
        </p:nvPicPr>
        <p:blipFill rotWithShape="1">
          <a:blip r:embed="rId3">
            <a:alphaModFix/>
          </a:blip>
          <a:srcRect b="0" l="0" r="0" t="0"/>
          <a:stretch/>
        </p:blipFill>
        <p:spPr>
          <a:xfrm>
            <a:off x="397425" y="1571549"/>
            <a:ext cx="8349152" cy="2478775"/>
          </a:xfrm>
          <a:prstGeom prst="rect">
            <a:avLst/>
          </a:prstGeom>
          <a:noFill/>
          <a:ln cap="flat" cmpd="sng" w="19050">
            <a:solidFill>
              <a:srgbClr val="595959"/>
            </a:solidFill>
            <a:prstDash val="solid"/>
            <a:round/>
            <a:headEnd len="sm" w="sm" type="none"/>
            <a:tailEnd len="sm" w="sm" type="none"/>
          </a:ln>
        </p:spPr>
      </p:pic>
      <p:sp>
        <p:nvSpPr>
          <p:cNvPr id="228" name="Google Shape;228;p12"/>
          <p:cNvSpPr txBox="1"/>
          <p:nvPr>
            <p:ph type="title"/>
          </p:nvPr>
        </p:nvSpPr>
        <p:spPr>
          <a:xfrm>
            <a:off x="14353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400"/>
              <a:t>Table 5 - Trainee Publications</a:t>
            </a:r>
            <a:endParaRPr sz="3400"/>
          </a:p>
        </p:txBody>
      </p:sp>
      <p:sp>
        <p:nvSpPr>
          <p:cNvPr id="229" name="Google Shape;229;p12"/>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230" name="Google Shape;230;p12"/>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231" name="Google Shape;231;p12"/>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Google Shape;236;p13"/>
          <p:cNvPicPr preferRelativeResize="0"/>
          <p:nvPr/>
        </p:nvPicPr>
        <p:blipFill rotWithShape="1">
          <a:blip r:embed="rId3">
            <a:alphaModFix/>
          </a:blip>
          <a:srcRect b="0" l="0" r="0" t="0"/>
          <a:stretch/>
        </p:blipFill>
        <p:spPr>
          <a:xfrm>
            <a:off x="1496300" y="742397"/>
            <a:ext cx="6151376" cy="4020628"/>
          </a:xfrm>
          <a:prstGeom prst="rect">
            <a:avLst/>
          </a:prstGeom>
          <a:noFill/>
          <a:ln cap="flat" cmpd="sng" w="19050">
            <a:solidFill>
              <a:srgbClr val="595959"/>
            </a:solidFill>
            <a:prstDash val="solid"/>
            <a:round/>
            <a:headEnd len="sm" w="sm" type="none"/>
            <a:tailEnd len="sm" w="sm" type="none"/>
          </a:ln>
        </p:spPr>
      </p:pic>
      <p:sp>
        <p:nvSpPr>
          <p:cNvPr id="237" name="Google Shape;237;p13"/>
          <p:cNvSpPr txBox="1"/>
          <p:nvPr>
            <p:ph type="title"/>
          </p:nvPr>
        </p:nvSpPr>
        <p:spPr>
          <a:xfrm>
            <a:off x="14962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400"/>
              <a:t>Table 6 - Applicants Info</a:t>
            </a:r>
            <a:endParaRPr sz="3400"/>
          </a:p>
        </p:txBody>
      </p:sp>
      <p:sp>
        <p:nvSpPr>
          <p:cNvPr id="238" name="Google Shape;238;p13"/>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239" name="Google Shape;239;p13"/>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240" name="Google Shape;240;p13"/>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14"/>
          <p:cNvSpPr txBox="1"/>
          <p:nvPr>
            <p:ph type="title"/>
          </p:nvPr>
        </p:nvSpPr>
        <p:spPr>
          <a:xfrm>
            <a:off x="16857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400"/>
              <a:t>Table 7 - Appointments</a:t>
            </a:r>
            <a:r>
              <a:rPr lang="en"/>
              <a:t> </a:t>
            </a:r>
            <a:endParaRPr/>
          </a:p>
        </p:txBody>
      </p:sp>
      <p:pic>
        <p:nvPicPr>
          <p:cNvPr id="246" name="Google Shape;246;p14"/>
          <p:cNvPicPr preferRelativeResize="0"/>
          <p:nvPr/>
        </p:nvPicPr>
        <p:blipFill rotWithShape="1">
          <a:blip r:embed="rId3">
            <a:alphaModFix/>
          </a:blip>
          <a:srcRect b="0" l="0" r="0" t="0"/>
          <a:stretch/>
        </p:blipFill>
        <p:spPr>
          <a:xfrm>
            <a:off x="1243026" y="882463"/>
            <a:ext cx="6657948" cy="3927526"/>
          </a:xfrm>
          <a:prstGeom prst="rect">
            <a:avLst/>
          </a:prstGeom>
          <a:noFill/>
          <a:ln cap="flat" cmpd="sng" w="19050">
            <a:solidFill>
              <a:srgbClr val="595959"/>
            </a:solidFill>
            <a:prstDash val="solid"/>
            <a:round/>
            <a:headEnd len="sm" w="sm" type="none"/>
            <a:tailEnd len="sm" w="sm" type="none"/>
          </a:ln>
        </p:spPr>
      </p:pic>
      <p:sp>
        <p:nvSpPr>
          <p:cNvPr id="247" name="Google Shape;247;p14"/>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248" name="Google Shape;248;p14"/>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249" name="Google Shape;249;p14"/>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15"/>
          <p:cNvSpPr txBox="1"/>
          <p:nvPr>
            <p:ph type="title"/>
          </p:nvPr>
        </p:nvSpPr>
        <p:spPr>
          <a:xfrm>
            <a:off x="14353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400"/>
              <a:t>Table 8 - Trainee Information</a:t>
            </a:r>
            <a:endParaRPr sz="3400"/>
          </a:p>
        </p:txBody>
      </p:sp>
      <p:pic>
        <p:nvPicPr>
          <p:cNvPr id="255" name="Google Shape;255;p15"/>
          <p:cNvPicPr preferRelativeResize="0"/>
          <p:nvPr/>
        </p:nvPicPr>
        <p:blipFill rotWithShape="1">
          <a:blip r:embed="rId3">
            <a:alphaModFix/>
          </a:blip>
          <a:srcRect b="0" l="0" r="0" t="0"/>
          <a:stretch/>
        </p:blipFill>
        <p:spPr>
          <a:xfrm>
            <a:off x="1388000" y="845675"/>
            <a:ext cx="6368001" cy="3862400"/>
          </a:xfrm>
          <a:prstGeom prst="rect">
            <a:avLst/>
          </a:prstGeom>
          <a:noFill/>
          <a:ln cap="flat" cmpd="sng" w="19050">
            <a:solidFill>
              <a:srgbClr val="595959"/>
            </a:solidFill>
            <a:prstDash val="solid"/>
            <a:round/>
            <a:headEnd len="sm" w="sm" type="none"/>
            <a:tailEnd len="sm" w="sm" type="none"/>
          </a:ln>
        </p:spPr>
      </p:pic>
      <p:sp>
        <p:nvSpPr>
          <p:cNvPr id="256" name="Google Shape;256;p15"/>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257" name="Google Shape;257;p15"/>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258" name="Google Shape;258;p15"/>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16"/>
          <p:cNvSpPr txBox="1"/>
          <p:nvPr>
            <p:ph type="title"/>
          </p:nvPr>
        </p:nvSpPr>
        <p:spPr>
          <a:xfrm>
            <a:off x="14353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600"/>
              <a:t>List of Data Sources</a:t>
            </a:r>
            <a:r>
              <a:rPr lang="en" sz="3600"/>
              <a:t> </a:t>
            </a:r>
            <a:endParaRPr sz="3600"/>
          </a:p>
        </p:txBody>
      </p:sp>
      <p:sp>
        <p:nvSpPr>
          <p:cNvPr id="264" name="Google Shape;264;p16"/>
          <p:cNvSpPr txBox="1"/>
          <p:nvPr>
            <p:ph idx="1" type="body"/>
          </p:nvPr>
        </p:nvSpPr>
        <p:spPr>
          <a:xfrm>
            <a:off x="346364" y="1116418"/>
            <a:ext cx="8368200" cy="362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AutoNum type="arabicPeriod"/>
            </a:pPr>
            <a:r>
              <a:rPr lang="en" sz="1400"/>
              <a:t>Manual Input</a:t>
            </a:r>
            <a:endParaRPr sz="1400"/>
          </a:p>
          <a:p>
            <a:pPr indent="-317500" lvl="0" marL="457200" rtl="0" algn="l">
              <a:lnSpc>
                <a:spcPct val="100000"/>
              </a:lnSpc>
              <a:spcBef>
                <a:spcPts val="0"/>
              </a:spcBef>
              <a:spcAft>
                <a:spcPts val="0"/>
              </a:spcAft>
              <a:buSzPts val="1400"/>
              <a:buAutoNum type="arabicPeriod"/>
            </a:pPr>
            <a:r>
              <a:rPr lang="en" sz="1400"/>
              <a:t>Academic File</a:t>
            </a:r>
            <a:endParaRPr sz="1400"/>
          </a:p>
          <a:p>
            <a:pPr indent="-317500" lvl="0" marL="457200" rtl="0" algn="l">
              <a:lnSpc>
                <a:spcPct val="100000"/>
              </a:lnSpc>
              <a:spcBef>
                <a:spcPts val="0"/>
              </a:spcBef>
              <a:spcAft>
                <a:spcPts val="0"/>
              </a:spcAft>
              <a:buSzPts val="1400"/>
              <a:buAutoNum type="arabicPeriod"/>
            </a:pPr>
            <a:r>
              <a:rPr lang="en" sz="1400"/>
              <a:t>Grad Division </a:t>
            </a:r>
            <a:endParaRPr sz="1400"/>
          </a:p>
          <a:p>
            <a:pPr indent="-317500" lvl="0" marL="457200" rtl="0" algn="l">
              <a:lnSpc>
                <a:spcPct val="100000"/>
              </a:lnSpc>
              <a:spcBef>
                <a:spcPts val="0"/>
              </a:spcBef>
              <a:spcAft>
                <a:spcPts val="0"/>
              </a:spcAft>
              <a:buSzPts val="1400"/>
              <a:buAutoNum type="arabicPeriod"/>
            </a:pPr>
            <a:r>
              <a:rPr lang="en" sz="1400"/>
              <a:t>Research Scholars Appointment System (RSAS)</a:t>
            </a:r>
            <a:endParaRPr sz="1400"/>
          </a:p>
          <a:p>
            <a:pPr indent="-317500" lvl="0" marL="457200" rtl="0" algn="l">
              <a:lnSpc>
                <a:spcPct val="100000"/>
              </a:lnSpc>
              <a:spcBef>
                <a:spcPts val="0"/>
              </a:spcBef>
              <a:spcAft>
                <a:spcPts val="0"/>
              </a:spcAft>
              <a:buSzPts val="1400"/>
              <a:buAutoNum type="arabicPeriod"/>
            </a:pPr>
            <a:r>
              <a:rPr lang="en" sz="1400"/>
              <a:t>Payroll Personnel System (PPS)</a:t>
            </a:r>
            <a:endParaRPr sz="1400"/>
          </a:p>
          <a:p>
            <a:pPr indent="-317500" lvl="0" marL="457200" rtl="0" algn="l">
              <a:lnSpc>
                <a:spcPct val="100000"/>
              </a:lnSpc>
              <a:spcBef>
                <a:spcPts val="0"/>
              </a:spcBef>
              <a:spcAft>
                <a:spcPts val="0"/>
              </a:spcAft>
              <a:buSzPts val="1400"/>
              <a:buAutoNum type="arabicPeriod"/>
            </a:pPr>
            <a:r>
              <a:rPr lang="en" sz="1400"/>
              <a:t>NIH (National Institute of Health) Reporter</a:t>
            </a:r>
            <a:endParaRPr sz="1400"/>
          </a:p>
          <a:p>
            <a:pPr indent="-317500" lvl="0" marL="457200" rtl="0" algn="l">
              <a:lnSpc>
                <a:spcPct val="100000"/>
              </a:lnSpc>
              <a:spcBef>
                <a:spcPts val="0"/>
              </a:spcBef>
              <a:spcAft>
                <a:spcPts val="0"/>
              </a:spcAft>
              <a:buSzPts val="1400"/>
              <a:buAutoNum type="arabicPeriod"/>
            </a:pPr>
            <a:r>
              <a:rPr lang="en" sz="1400"/>
              <a:t>Employeelink</a:t>
            </a:r>
            <a:endParaRPr sz="1400"/>
          </a:p>
          <a:p>
            <a:pPr indent="-317500" lvl="0" marL="457200" rtl="0" algn="l">
              <a:lnSpc>
                <a:spcPct val="100000"/>
              </a:lnSpc>
              <a:spcBef>
                <a:spcPts val="0"/>
              </a:spcBef>
              <a:spcAft>
                <a:spcPts val="0"/>
              </a:spcAft>
              <a:buSzPts val="1400"/>
              <a:buAutoNum type="arabicPeriod"/>
            </a:pPr>
            <a:r>
              <a:rPr lang="en" sz="1400"/>
              <a:t>Office of Post Award Financial Services (OPAFS)</a:t>
            </a:r>
            <a:endParaRPr sz="1400"/>
          </a:p>
          <a:p>
            <a:pPr indent="-317500" lvl="0" marL="457200" rtl="0" algn="l">
              <a:lnSpc>
                <a:spcPct val="100000"/>
              </a:lnSpc>
              <a:spcBef>
                <a:spcPts val="0"/>
              </a:spcBef>
              <a:spcAft>
                <a:spcPts val="0"/>
              </a:spcAft>
              <a:buSzPts val="1400"/>
              <a:buAutoNum type="arabicPeriod"/>
            </a:pPr>
            <a:r>
              <a:rPr lang="en" sz="1400"/>
              <a:t>National Center for Biotechnology Information (NCBI) </a:t>
            </a:r>
            <a:endParaRPr sz="1400"/>
          </a:p>
          <a:p>
            <a:pPr indent="-317500" lvl="0" marL="457200" rtl="0" algn="l">
              <a:lnSpc>
                <a:spcPct val="100000"/>
              </a:lnSpc>
              <a:spcBef>
                <a:spcPts val="0"/>
              </a:spcBef>
              <a:spcAft>
                <a:spcPts val="0"/>
              </a:spcAft>
              <a:buSzPts val="1400"/>
              <a:buAutoNum type="arabicPeriod"/>
            </a:pPr>
            <a:r>
              <a:rPr lang="en" sz="1400"/>
              <a:t>Blink</a:t>
            </a:r>
            <a:endParaRPr sz="1400"/>
          </a:p>
          <a:p>
            <a:pPr indent="-317500" lvl="0" marL="457200" rtl="0" algn="l">
              <a:lnSpc>
                <a:spcPct val="100000"/>
              </a:lnSpc>
              <a:spcBef>
                <a:spcPts val="0"/>
              </a:spcBef>
              <a:spcAft>
                <a:spcPts val="0"/>
              </a:spcAft>
              <a:buSzPts val="1400"/>
              <a:buAutoNum type="arabicPeriod"/>
            </a:pPr>
            <a:r>
              <a:rPr lang="en" sz="1400"/>
              <a:t>OPAFS Lookup Tool</a:t>
            </a:r>
            <a:endParaRPr sz="1400"/>
          </a:p>
          <a:p>
            <a:pPr indent="-317500" lvl="0" marL="457200" rtl="0" algn="l">
              <a:lnSpc>
                <a:spcPct val="100000"/>
              </a:lnSpc>
              <a:spcBef>
                <a:spcPts val="0"/>
              </a:spcBef>
              <a:spcAft>
                <a:spcPts val="0"/>
              </a:spcAft>
              <a:buSzPts val="1400"/>
              <a:buAutoNum type="arabicPeriod"/>
            </a:pPr>
            <a:r>
              <a:rPr lang="en" sz="1400"/>
              <a:t>Alumni Association </a:t>
            </a:r>
            <a:endParaRPr sz="1400"/>
          </a:p>
          <a:p>
            <a:pPr indent="-317500" lvl="0" marL="457200" rtl="0" algn="l">
              <a:lnSpc>
                <a:spcPct val="100000"/>
              </a:lnSpc>
              <a:spcBef>
                <a:spcPts val="0"/>
              </a:spcBef>
              <a:spcAft>
                <a:spcPts val="0"/>
              </a:spcAft>
              <a:buSzPts val="1400"/>
              <a:buAutoNum type="arabicPeriod"/>
            </a:pPr>
            <a:r>
              <a:rPr lang="en" sz="1400"/>
              <a:t>Grad Division/Institutional Research (Alfredo)</a:t>
            </a:r>
            <a:endParaRPr sz="1400"/>
          </a:p>
          <a:p>
            <a:pPr indent="-317500" lvl="0" marL="457200" rtl="0" algn="l">
              <a:lnSpc>
                <a:spcPct val="100000"/>
              </a:lnSpc>
              <a:spcBef>
                <a:spcPts val="0"/>
              </a:spcBef>
              <a:spcAft>
                <a:spcPts val="0"/>
              </a:spcAft>
              <a:buSzPts val="1400"/>
              <a:buAutoNum type="arabicPeriod"/>
            </a:pPr>
            <a:r>
              <a:rPr lang="en" sz="1400"/>
              <a:t>Coeus</a:t>
            </a:r>
            <a:endParaRPr sz="1400"/>
          </a:p>
          <a:p>
            <a:pPr indent="-317500" lvl="0" marL="457200" rtl="0" algn="l">
              <a:lnSpc>
                <a:spcPct val="100000"/>
              </a:lnSpc>
              <a:spcBef>
                <a:spcPts val="0"/>
              </a:spcBef>
              <a:spcAft>
                <a:spcPts val="0"/>
              </a:spcAft>
              <a:buSzPts val="1400"/>
              <a:buAutoNum type="arabicPeriod"/>
            </a:pPr>
            <a:r>
              <a:rPr lang="en" sz="1400"/>
              <a:t>Faculty Academic File</a:t>
            </a:r>
            <a:endParaRPr sz="1400"/>
          </a:p>
          <a:p>
            <a:pPr indent="0" lvl="0" marL="914400" rtl="0" algn="l">
              <a:lnSpc>
                <a:spcPct val="90000"/>
              </a:lnSpc>
              <a:spcBef>
                <a:spcPts val="1000"/>
              </a:spcBef>
              <a:spcAft>
                <a:spcPts val="0"/>
              </a:spcAft>
              <a:buSzPts val="1800"/>
              <a:buNone/>
            </a:pPr>
            <a:r>
              <a:t/>
            </a:r>
            <a:endParaRPr sz="1400"/>
          </a:p>
        </p:txBody>
      </p:sp>
      <p:sp>
        <p:nvSpPr>
          <p:cNvPr id="265" name="Google Shape;265;p16"/>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266" name="Google Shape;266;p16"/>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pic>
        <p:nvPicPr>
          <p:cNvPr id="267" name="Google Shape;267;p16"/>
          <p:cNvPicPr preferRelativeResize="0"/>
          <p:nvPr/>
        </p:nvPicPr>
        <p:blipFill rotWithShape="1">
          <a:blip r:embed="rId3">
            <a:alphaModFix/>
          </a:blip>
          <a:srcRect b="0" l="24960" r="26495" t="19315"/>
          <a:stretch/>
        </p:blipFill>
        <p:spPr>
          <a:xfrm>
            <a:off x="5505225" y="1116425"/>
            <a:ext cx="3556849" cy="3323950"/>
          </a:xfrm>
          <a:prstGeom prst="rect">
            <a:avLst/>
          </a:prstGeom>
          <a:noFill/>
          <a:ln cap="flat" cmpd="sng" w="19050">
            <a:solidFill>
              <a:schemeClr val="dk2"/>
            </a:solidFill>
            <a:prstDash val="solid"/>
            <a:round/>
            <a:headEnd len="sm" w="sm" type="none"/>
            <a:tailEnd len="sm" w="sm" type="none"/>
          </a:ln>
        </p:spPr>
      </p:pic>
      <p:sp>
        <p:nvSpPr>
          <p:cNvPr id="268" name="Google Shape;268;p16"/>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17"/>
          <p:cNvSpPr txBox="1"/>
          <p:nvPr>
            <p:ph type="title"/>
          </p:nvPr>
        </p:nvSpPr>
        <p:spPr>
          <a:xfrm>
            <a:off x="14353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600"/>
              <a:t>Data Sources - Solutions</a:t>
            </a:r>
            <a:endParaRPr sz="3600"/>
          </a:p>
        </p:txBody>
      </p:sp>
      <p:sp>
        <p:nvSpPr>
          <p:cNvPr id="274" name="Google Shape;274;p17"/>
          <p:cNvSpPr txBox="1"/>
          <p:nvPr>
            <p:ph idx="1" type="body"/>
          </p:nvPr>
        </p:nvSpPr>
        <p:spPr>
          <a:xfrm>
            <a:off x="346375" y="759876"/>
            <a:ext cx="8368200" cy="39783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 sz="1800"/>
              <a:t>Use of UCSD Profiles API (Application Program Interface)</a:t>
            </a:r>
            <a:endParaRPr sz="1800"/>
          </a:p>
          <a:p>
            <a:pPr indent="0" lvl="0" marL="457200" rtl="0" algn="l">
              <a:lnSpc>
                <a:spcPct val="90000"/>
              </a:lnSpc>
              <a:spcBef>
                <a:spcPts val="1000"/>
              </a:spcBef>
              <a:spcAft>
                <a:spcPts val="0"/>
              </a:spcAft>
              <a:buSzPts val="1800"/>
              <a:buNone/>
            </a:pPr>
            <a:r>
              <a:t/>
            </a:r>
            <a:endParaRPr sz="1800"/>
          </a:p>
          <a:p>
            <a:pPr indent="-342900" lvl="0" marL="457200" rtl="0" algn="l">
              <a:lnSpc>
                <a:spcPct val="90000"/>
              </a:lnSpc>
              <a:spcBef>
                <a:spcPts val="1000"/>
              </a:spcBef>
              <a:spcAft>
                <a:spcPts val="0"/>
              </a:spcAft>
              <a:buSzPts val="1800"/>
              <a:buChar char="•"/>
            </a:pPr>
            <a:r>
              <a:rPr lang="en" sz="1800"/>
              <a:t>Current Excel Files Collected by UCSD’s Training Grant Analyst</a:t>
            </a:r>
            <a:endParaRPr sz="1800"/>
          </a:p>
          <a:p>
            <a:pPr indent="0" lvl="0" marL="0" rtl="0" algn="l">
              <a:lnSpc>
                <a:spcPct val="90000"/>
              </a:lnSpc>
              <a:spcBef>
                <a:spcPts val="1000"/>
              </a:spcBef>
              <a:spcAft>
                <a:spcPts val="0"/>
              </a:spcAft>
              <a:buSzPts val="1800"/>
              <a:buNone/>
            </a:pPr>
            <a:r>
              <a:t/>
            </a:r>
            <a:endParaRPr/>
          </a:p>
        </p:txBody>
      </p:sp>
      <p:sp>
        <p:nvSpPr>
          <p:cNvPr id="275" name="Google Shape;275;p17"/>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276" name="Google Shape;276;p17"/>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pic>
        <p:nvPicPr>
          <p:cNvPr id="277" name="Google Shape;277;p17"/>
          <p:cNvPicPr preferRelativeResize="0"/>
          <p:nvPr/>
        </p:nvPicPr>
        <p:blipFill rotWithShape="1">
          <a:blip r:embed="rId3">
            <a:alphaModFix/>
          </a:blip>
          <a:srcRect b="28997" l="0" r="0" t="0"/>
          <a:stretch/>
        </p:blipFill>
        <p:spPr>
          <a:xfrm>
            <a:off x="956675" y="2042075"/>
            <a:ext cx="7147598" cy="2696101"/>
          </a:xfrm>
          <a:prstGeom prst="rect">
            <a:avLst/>
          </a:prstGeom>
          <a:noFill/>
          <a:ln cap="flat" cmpd="sng" w="19050">
            <a:solidFill>
              <a:schemeClr val="dk2"/>
            </a:solidFill>
            <a:prstDash val="solid"/>
            <a:round/>
            <a:headEnd len="sm" w="sm" type="none"/>
            <a:tailEnd len="sm" w="sm" type="none"/>
          </a:ln>
        </p:spPr>
      </p:pic>
      <p:sp>
        <p:nvSpPr>
          <p:cNvPr id="278" name="Google Shape;278;p17"/>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18"/>
          <p:cNvPicPr preferRelativeResize="0"/>
          <p:nvPr/>
        </p:nvPicPr>
        <p:blipFill rotWithShape="1">
          <a:blip r:embed="rId3">
            <a:alphaModFix/>
          </a:blip>
          <a:srcRect b="4570" l="0" r="0" t="0"/>
          <a:stretch/>
        </p:blipFill>
        <p:spPr>
          <a:xfrm>
            <a:off x="709725" y="865700"/>
            <a:ext cx="8114324" cy="3598325"/>
          </a:xfrm>
          <a:prstGeom prst="rect">
            <a:avLst/>
          </a:prstGeom>
          <a:noFill/>
          <a:ln>
            <a:noFill/>
          </a:ln>
        </p:spPr>
      </p:pic>
      <p:sp>
        <p:nvSpPr>
          <p:cNvPr id="284" name="Google Shape;284;p18"/>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285" name="Google Shape;285;p18"/>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286" name="Google Shape;286;p18"/>
          <p:cNvSpPr txBox="1"/>
          <p:nvPr>
            <p:ph type="title"/>
          </p:nvPr>
        </p:nvSpPr>
        <p:spPr>
          <a:xfrm>
            <a:off x="18647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600"/>
              <a:t>Importance and Benefits</a:t>
            </a:r>
            <a:endParaRPr sz="3600"/>
          </a:p>
        </p:txBody>
      </p:sp>
      <p:sp>
        <p:nvSpPr>
          <p:cNvPr id="287" name="Google Shape;287;p18"/>
          <p:cNvSpPr/>
          <p:nvPr/>
        </p:nvSpPr>
        <p:spPr>
          <a:xfrm>
            <a:off x="5709125" y="4339825"/>
            <a:ext cx="147600" cy="1242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8"/>
          <p:cNvSpPr/>
          <p:nvPr/>
        </p:nvSpPr>
        <p:spPr>
          <a:xfrm>
            <a:off x="4463300" y="4339825"/>
            <a:ext cx="147600" cy="1242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8"/>
          <p:cNvSpPr/>
          <p:nvPr/>
        </p:nvSpPr>
        <p:spPr>
          <a:xfrm rot="-2700000">
            <a:off x="4340360" y="3528030"/>
            <a:ext cx="1826881" cy="310137"/>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8"/>
          <p:cNvSpPr txBox="1"/>
          <p:nvPr/>
        </p:nvSpPr>
        <p:spPr>
          <a:xfrm>
            <a:off x="2196150" y="4373763"/>
            <a:ext cx="6740700" cy="35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4"/>
              </a:rPr>
              <a:t>https://pulse.ucsd.edu/departments/research-service-core/training-grants/reports-data/Pages/default.aspx</a:t>
            </a:r>
            <a:endParaRPr b="0" i="0" sz="1400" u="none" cap="none" strike="noStrike">
              <a:solidFill>
                <a:srgbClr val="000000"/>
              </a:solidFill>
              <a:latin typeface="Lucida Sans"/>
              <a:ea typeface="Lucida Sans"/>
              <a:cs typeface="Lucida Sans"/>
              <a:sym typeface="Lucida Sans"/>
            </a:endParaRPr>
          </a:p>
        </p:txBody>
      </p:sp>
      <p:sp>
        <p:nvSpPr>
          <p:cNvPr id="291" name="Google Shape;291;p18"/>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19"/>
          <p:cNvSpPr txBox="1"/>
          <p:nvPr>
            <p:ph type="title"/>
          </p:nvPr>
        </p:nvSpPr>
        <p:spPr>
          <a:xfrm>
            <a:off x="14353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600"/>
              <a:t>Our Solution</a:t>
            </a:r>
            <a:endParaRPr sz="3600"/>
          </a:p>
        </p:txBody>
      </p:sp>
      <p:sp>
        <p:nvSpPr>
          <p:cNvPr id="297" name="Google Shape;297;p19"/>
          <p:cNvSpPr txBox="1"/>
          <p:nvPr>
            <p:ph idx="1" type="body"/>
          </p:nvPr>
        </p:nvSpPr>
        <p:spPr>
          <a:xfrm>
            <a:off x="346375" y="798600"/>
            <a:ext cx="8368200" cy="3939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 sz="1800"/>
              <a:t>A full stack web application demo with a user friendly interface, and a relational database that can auto populate as much information needed for the 8 data tables</a:t>
            </a:r>
            <a:endParaRPr sz="1800"/>
          </a:p>
          <a:p>
            <a:pPr indent="0" lvl="0" marL="0" rtl="0" algn="l">
              <a:lnSpc>
                <a:spcPct val="90000"/>
              </a:lnSpc>
              <a:spcBef>
                <a:spcPts val="1000"/>
              </a:spcBef>
              <a:spcAft>
                <a:spcPts val="0"/>
              </a:spcAft>
              <a:buNone/>
            </a:pPr>
            <a:r>
              <a:t/>
            </a:r>
            <a:endParaRPr sz="1800"/>
          </a:p>
          <a:p>
            <a:pPr indent="-342900" lvl="0" marL="457200" rtl="0" algn="l">
              <a:lnSpc>
                <a:spcPct val="90000"/>
              </a:lnSpc>
              <a:spcBef>
                <a:spcPts val="1000"/>
              </a:spcBef>
              <a:spcAft>
                <a:spcPts val="0"/>
              </a:spcAft>
              <a:buSzPts val="1800"/>
              <a:buChar char="•"/>
            </a:pPr>
            <a:r>
              <a:rPr lang="en" sz="1800"/>
              <a:t>Other universities have variations of this solution such as UCSF </a:t>
            </a:r>
            <a:endParaRPr sz="1800"/>
          </a:p>
        </p:txBody>
      </p:sp>
      <p:sp>
        <p:nvSpPr>
          <p:cNvPr id="298" name="Google Shape;298;p19"/>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299" name="Google Shape;299;p19"/>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300" name="Google Shape;300;p19"/>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descr="Image result for full stack web application" id="301" name="Google Shape;301;p19"/>
          <p:cNvPicPr preferRelativeResize="0"/>
          <p:nvPr/>
        </p:nvPicPr>
        <p:blipFill>
          <a:blip r:embed="rId3">
            <a:alphaModFix/>
          </a:blip>
          <a:stretch>
            <a:fillRect/>
          </a:stretch>
        </p:blipFill>
        <p:spPr>
          <a:xfrm>
            <a:off x="2433500" y="2571750"/>
            <a:ext cx="4193950" cy="2106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
          <p:cNvSpPr txBox="1"/>
          <p:nvPr>
            <p:ph type="title"/>
          </p:nvPr>
        </p:nvSpPr>
        <p:spPr>
          <a:xfrm>
            <a:off x="14353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rgbClr val="296CA8"/>
              </a:buClr>
              <a:buSzPts val="4400"/>
              <a:buFont typeface="Lucida Sans"/>
              <a:buNone/>
            </a:pPr>
            <a:r>
              <a:rPr lang="en" sz="3600"/>
              <a:t>About Me</a:t>
            </a:r>
            <a:endParaRPr sz="3600"/>
          </a:p>
        </p:txBody>
      </p:sp>
      <p:sp>
        <p:nvSpPr>
          <p:cNvPr id="109" name="Google Shape;109;p2"/>
          <p:cNvSpPr txBox="1"/>
          <p:nvPr>
            <p:ph idx="1" type="body"/>
          </p:nvPr>
        </p:nvSpPr>
        <p:spPr>
          <a:xfrm>
            <a:off x="265900" y="994200"/>
            <a:ext cx="6335100" cy="3621900"/>
          </a:xfrm>
          <a:prstGeom prst="rect">
            <a:avLst/>
          </a:prstGeom>
          <a:noFill/>
          <a:ln>
            <a:noFill/>
          </a:ln>
        </p:spPr>
        <p:txBody>
          <a:bodyPr anchorCtr="0" anchor="t" bIns="45700" lIns="91425" spcFirstLastPara="1" rIns="91425" wrap="square" tIns="45700">
            <a:noAutofit/>
          </a:bodyPr>
          <a:lstStyle/>
          <a:p>
            <a:pPr indent="-165100" lvl="0" marL="228600" rtl="0" algn="l">
              <a:lnSpc>
                <a:spcPct val="90000"/>
              </a:lnSpc>
              <a:spcBef>
                <a:spcPts val="0"/>
              </a:spcBef>
              <a:spcAft>
                <a:spcPts val="0"/>
              </a:spcAft>
              <a:buClr>
                <a:schemeClr val="dk1"/>
              </a:buClr>
              <a:buSzPts val="1800"/>
              <a:buChar char="•"/>
            </a:pPr>
            <a:r>
              <a:rPr lang="en" sz="1800"/>
              <a:t>Upcoming 4th year Computer Science Bioinformatics Major at UCSD</a:t>
            </a:r>
            <a:endParaRPr sz="1800"/>
          </a:p>
          <a:p>
            <a:pPr indent="0" lvl="0" marL="457200" rtl="0" algn="l">
              <a:lnSpc>
                <a:spcPct val="90000"/>
              </a:lnSpc>
              <a:spcBef>
                <a:spcPts val="0"/>
              </a:spcBef>
              <a:spcAft>
                <a:spcPts val="0"/>
              </a:spcAft>
              <a:buSzPts val="1800"/>
              <a:buNone/>
            </a:pPr>
            <a:r>
              <a:t/>
            </a:r>
            <a:endParaRPr sz="1800"/>
          </a:p>
          <a:p>
            <a:pPr indent="0" lvl="0" marL="457200" rtl="0" algn="l">
              <a:lnSpc>
                <a:spcPct val="90000"/>
              </a:lnSpc>
              <a:spcBef>
                <a:spcPts val="0"/>
              </a:spcBef>
              <a:spcAft>
                <a:spcPts val="0"/>
              </a:spcAft>
              <a:buSzPts val="1800"/>
              <a:buNone/>
            </a:pPr>
            <a:r>
              <a:t/>
            </a:r>
            <a:endParaRPr sz="1800"/>
          </a:p>
          <a:p>
            <a:pPr indent="-165100" lvl="0" marL="228600" rtl="0" algn="l">
              <a:lnSpc>
                <a:spcPct val="90000"/>
              </a:lnSpc>
              <a:spcBef>
                <a:spcPts val="0"/>
              </a:spcBef>
              <a:spcAft>
                <a:spcPts val="0"/>
              </a:spcAft>
              <a:buSzPts val="1800"/>
              <a:buChar char="•"/>
            </a:pPr>
            <a:r>
              <a:rPr lang="en" sz="1800"/>
              <a:t>Interested in pursuing an MD/PhD </a:t>
            </a:r>
            <a:endParaRPr sz="1800"/>
          </a:p>
          <a:p>
            <a:pPr indent="0" lvl="0" marL="457200" rtl="0" algn="l">
              <a:lnSpc>
                <a:spcPct val="90000"/>
              </a:lnSpc>
              <a:spcBef>
                <a:spcPts val="0"/>
              </a:spcBef>
              <a:spcAft>
                <a:spcPts val="0"/>
              </a:spcAft>
              <a:buSzPts val="1800"/>
              <a:buNone/>
            </a:pPr>
            <a:r>
              <a:t/>
            </a:r>
            <a:endParaRPr sz="1800"/>
          </a:p>
          <a:p>
            <a:pPr indent="0" lvl="0" marL="457200" rtl="0" algn="l">
              <a:lnSpc>
                <a:spcPct val="90000"/>
              </a:lnSpc>
              <a:spcBef>
                <a:spcPts val="0"/>
              </a:spcBef>
              <a:spcAft>
                <a:spcPts val="0"/>
              </a:spcAft>
              <a:buSzPts val="1800"/>
              <a:buNone/>
            </a:pPr>
            <a:r>
              <a:t/>
            </a:r>
            <a:endParaRPr sz="1800"/>
          </a:p>
          <a:p>
            <a:pPr indent="-165100" lvl="0" marL="228600" rtl="0" algn="l">
              <a:lnSpc>
                <a:spcPct val="90000"/>
              </a:lnSpc>
              <a:spcBef>
                <a:spcPts val="0"/>
              </a:spcBef>
              <a:spcAft>
                <a:spcPts val="0"/>
              </a:spcAft>
              <a:buSzPts val="1800"/>
              <a:buChar char="•"/>
            </a:pPr>
            <a:r>
              <a:rPr lang="en" sz="1800"/>
              <a:t>Basic experience in Python, Java and HTML (Hypertext Markup Language)</a:t>
            </a:r>
            <a:endParaRPr sz="1800"/>
          </a:p>
          <a:p>
            <a:pPr indent="0" lvl="0" marL="0" rtl="0" algn="l">
              <a:lnSpc>
                <a:spcPct val="90000"/>
              </a:lnSpc>
              <a:spcBef>
                <a:spcPts val="0"/>
              </a:spcBef>
              <a:spcAft>
                <a:spcPts val="0"/>
              </a:spcAft>
              <a:buSzPts val="1800"/>
              <a:buNone/>
            </a:pPr>
            <a:r>
              <a:t/>
            </a:r>
            <a:endParaRPr sz="1800"/>
          </a:p>
          <a:p>
            <a:pPr indent="0" lvl="0" marL="457200" rtl="0" algn="l">
              <a:lnSpc>
                <a:spcPct val="90000"/>
              </a:lnSpc>
              <a:spcBef>
                <a:spcPts val="0"/>
              </a:spcBef>
              <a:spcAft>
                <a:spcPts val="0"/>
              </a:spcAft>
              <a:buSzPts val="1800"/>
              <a:buNone/>
            </a:pPr>
            <a:r>
              <a:t/>
            </a:r>
            <a:endParaRPr sz="1800"/>
          </a:p>
        </p:txBody>
      </p:sp>
      <p:sp>
        <p:nvSpPr>
          <p:cNvPr id="110" name="Google Shape;110;p2"/>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111" name="Google Shape;111;p2"/>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112" name="Google Shape;112;p2"/>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
        <p:nvSpPr>
          <p:cNvPr id="113" name="Google Shape;113;p2"/>
          <p:cNvSpPr/>
          <p:nvPr/>
        </p:nvSpPr>
        <p:spPr>
          <a:xfrm>
            <a:off x="6601097" y="994172"/>
            <a:ext cx="2113500" cy="1964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Clear Head Picture</a:t>
            </a:r>
            <a:endParaRPr b="0" i="0" sz="1400" u="none" cap="none" strike="noStrike">
              <a:solidFill>
                <a:srgbClr val="000000"/>
              </a:solidFill>
              <a:latin typeface="Arial"/>
              <a:ea typeface="Arial"/>
              <a:cs typeface="Arial"/>
              <a:sym typeface="Arial"/>
            </a:endParaRPr>
          </a:p>
        </p:txBody>
      </p:sp>
      <p:pic>
        <p:nvPicPr>
          <p:cNvPr id="114" name="Google Shape;114;p2"/>
          <p:cNvPicPr preferRelativeResize="0"/>
          <p:nvPr/>
        </p:nvPicPr>
        <p:blipFill rotWithShape="1">
          <a:blip r:embed="rId3">
            <a:alphaModFix/>
          </a:blip>
          <a:srcRect b="0" l="4184" r="4247" t="21752"/>
          <a:stretch/>
        </p:blipFill>
        <p:spPr>
          <a:xfrm>
            <a:off x="6478550" y="994175"/>
            <a:ext cx="2471474" cy="2190901"/>
          </a:xfrm>
          <a:prstGeom prst="rect">
            <a:avLst/>
          </a:prstGeom>
          <a:noFill/>
          <a:ln cap="flat" cmpd="sng" w="12700">
            <a:solidFill>
              <a:srgbClr val="42719B"/>
            </a:solidFill>
            <a:prstDash val="solid"/>
            <a:miter lim="8000"/>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pic>
        <p:nvPicPr>
          <p:cNvPr id="306" name="Google Shape;306;p20"/>
          <p:cNvPicPr preferRelativeResize="0"/>
          <p:nvPr/>
        </p:nvPicPr>
        <p:blipFill rotWithShape="1">
          <a:blip r:embed="rId3">
            <a:alphaModFix/>
          </a:blip>
          <a:srcRect b="0" l="0" r="0" t="0"/>
          <a:stretch/>
        </p:blipFill>
        <p:spPr>
          <a:xfrm>
            <a:off x="1261925" y="994200"/>
            <a:ext cx="6620251" cy="3722051"/>
          </a:xfrm>
          <a:prstGeom prst="rect">
            <a:avLst/>
          </a:prstGeom>
          <a:noFill/>
          <a:ln cap="flat" cmpd="sng" w="19050">
            <a:solidFill>
              <a:schemeClr val="dk2"/>
            </a:solidFill>
            <a:prstDash val="solid"/>
            <a:round/>
            <a:headEnd len="sm" w="sm" type="none"/>
            <a:tailEnd len="sm" w="sm" type="none"/>
          </a:ln>
        </p:spPr>
      </p:pic>
      <p:sp>
        <p:nvSpPr>
          <p:cNvPr id="307" name="Google Shape;307;p20"/>
          <p:cNvSpPr txBox="1"/>
          <p:nvPr>
            <p:ph type="title"/>
          </p:nvPr>
        </p:nvSpPr>
        <p:spPr>
          <a:xfrm>
            <a:off x="14353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600"/>
              <a:t>The Interface - Roles</a:t>
            </a:r>
            <a:endParaRPr sz="3600"/>
          </a:p>
        </p:txBody>
      </p:sp>
      <p:sp>
        <p:nvSpPr>
          <p:cNvPr id="308" name="Google Shape;308;p20"/>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309" name="Google Shape;309;p20"/>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cxnSp>
        <p:nvCxnSpPr>
          <p:cNvPr id="310" name="Google Shape;310;p20"/>
          <p:cNvCxnSpPr/>
          <p:nvPr/>
        </p:nvCxnSpPr>
        <p:spPr>
          <a:xfrm rot="10800000">
            <a:off x="2186850" y="1731225"/>
            <a:ext cx="600" cy="414000"/>
          </a:xfrm>
          <a:prstGeom prst="straightConnector1">
            <a:avLst/>
          </a:prstGeom>
          <a:noFill/>
          <a:ln cap="flat" cmpd="sng" w="19050">
            <a:solidFill>
              <a:srgbClr val="9900FF"/>
            </a:solidFill>
            <a:prstDash val="solid"/>
            <a:round/>
            <a:headEnd len="sm" w="sm" type="none"/>
            <a:tailEnd len="med" w="med" type="triangle"/>
          </a:ln>
        </p:spPr>
      </p:cxnSp>
      <p:cxnSp>
        <p:nvCxnSpPr>
          <p:cNvPr id="311" name="Google Shape;311;p20"/>
          <p:cNvCxnSpPr/>
          <p:nvPr/>
        </p:nvCxnSpPr>
        <p:spPr>
          <a:xfrm rot="10800000">
            <a:off x="3323450" y="1731225"/>
            <a:ext cx="900" cy="387600"/>
          </a:xfrm>
          <a:prstGeom prst="straightConnector1">
            <a:avLst/>
          </a:prstGeom>
          <a:noFill/>
          <a:ln cap="flat" cmpd="sng" w="19050">
            <a:solidFill>
              <a:srgbClr val="9900FF"/>
            </a:solidFill>
            <a:prstDash val="solid"/>
            <a:round/>
            <a:headEnd len="sm" w="sm" type="none"/>
            <a:tailEnd len="med" w="med" type="triangle"/>
          </a:ln>
        </p:spPr>
      </p:cxnSp>
      <p:cxnSp>
        <p:nvCxnSpPr>
          <p:cNvPr id="312" name="Google Shape;312;p20"/>
          <p:cNvCxnSpPr/>
          <p:nvPr/>
        </p:nvCxnSpPr>
        <p:spPr>
          <a:xfrm flipH="1" rot="10800000">
            <a:off x="4298363" y="1727025"/>
            <a:ext cx="300" cy="396000"/>
          </a:xfrm>
          <a:prstGeom prst="straightConnector1">
            <a:avLst/>
          </a:prstGeom>
          <a:noFill/>
          <a:ln cap="flat" cmpd="sng" w="19050">
            <a:solidFill>
              <a:srgbClr val="9900FF"/>
            </a:solidFill>
            <a:prstDash val="solid"/>
            <a:round/>
            <a:headEnd len="sm" w="sm" type="none"/>
            <a:tailEnd len="med" w="med" type="triangle"/>
          </a:ln>
        </p:spPr>
      </p:cxnSp>
      <p:cxnSp>
        <p:nvCxnSpPr>
          <p:cNvPr id="313" name="Google Shape;313;p20"/>
          <p:cNvCxnSpPr/>
          <p:nvPr/>
        </p:nvCxnSpPr>
        <p:spPr>
          <a:xfrm flipH="1" rot="10800000">
            <a:off x="4934300" y="1731225"/>
            <a:ext cx="600" cy="387600"/>
          </a:xfrm>
          <a:prstGeom prst="straightConnector1">
            <a:avLst/>
          </a:prstGeom>
          <a:noFill/>
          <a:ln cap="flat" cmpd="sng" w="19050">
            <a:solidFill>
              <a:srgbClr val="9900FF"/>
            </a:solidFill>
            <a:prstDash val="solid"/>
            <a:round/>
            <a:headEnd len="sm" w="sm" type="none"/>
            <a:tailEnd len="med" w="med" type="triangle"/>
          </a:ln>
        </p:spPr>
      </p:cxnSp>
      <p:cxnSp>
        <p:nvCxnSpPr>
          <p:cNvPr id="314" name="Google Shape;314;p20"/>
          <p:cNvCxnSpPr/>
          <p:nvPr/>
        </p:nvCxnSpPr>
        <p:spPr>
          <a:xfrm flipH="1" rot="10800000">
            <a:off x="5361200" y="1722825"/>
            <a:ext cx="900" cy="404400"/>
          </a:xfrm>
          <a:prstGeom prst="straightConnector1">
            <a:avLst/>
          </a:prstGeom>
          <a:noFill/>
          <a:ln cap="flat" cmpd="sng" w="19050">
            <a:solidFill>
              <a:srgbClr val="9900FF"/>
            </a:solidFill>
            <a:prstDash val="solid"/>
            <a:round/>
            <a:headEnd len="sm" w="sm" type="none"/>
            <a:tailEnd len="med" w="med" type="triangle"/>
          </a:ln>
        </p:spPr>
      </p:cxnSp>
      <p:sp>
        <p:nvSpPr>
          <p:cNvPr id="315" name="Google Shape;315;p20"/>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21"/>
          <p:cNvSpPr txBox="1"/>
          <p:nvPr>
            <p:ph type="title"/>
          </p:nvPr>
        </p:nvSpPr>
        <p:spPr>
          <a:xfrm>
            <a:off x="14353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600"/>
              <a:t>Training Grant Admin</a:t>
            </a:r>
            <a:endParaRPr sz="3600"/>
          </a:p>
        </p:txBody>
      </p:sp>
      <p:sp>
        <p:nvSpPr>
          <p:cNvPr id="321" name="Google Shape;321;p21"/>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322" name="Google Shape;322;p21"/>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pic>
        <p:nvPicPr>
          <p:cNvPr id="323" name="Google Shape;323;p21"/>
          <p:cNvPicPr preferRelativeResize="0"/>
          <p:nvPr/>
        </p:nvPicPr>
        <p:blipFill rotWithShape="1">
          <a:blip r:embed="rId3">
            <a:alphaModFix/>
          </a:blip>
          <a:srcRect b="0" l="0" r="0" t="0"/>
          <a:stretch/>
        </p:blipFill>
        <p:spPr>
          <a:xfrm>
            <a:off x="1106350" y="994200"/>
            <a:ext cx="6931310" cy="3561782"/>
          </a:xfrm>
          <a:prstGeom prst="rect">
            <a:avLst/>
          </a:prstGeom>
          <a:noFill/>
          <a:ln cap="flat" cmpd="sng" w="19050">
            <a:solidFill>
              <a:schemeClr val="dk2"/>
            </a:solidFill>
            <a:prstDash val="solid"/>
            <a:round/>
            <a:headEnd len="sm" w="sm" type="none"/>
            <a:tailEnd len="sm" w="sm" type="none"/>
          </a:ln>
        </p:spPr>
      </p:pic>
      <p:sp>
        <p:nvSpPr>
          <p:cNvPr id="324" name="Google Shape;324;p21"/>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22"/>
          <p:cNvSpPr txBox="1"/>
          <p:nvPr>
            <p:ph type="title"/>
          </p:nvPr>
        </p:nvSpPr>
        <p:spPr>
          <a:xfrm>
            <a:off x="14353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600"/>
              <a:t>Department Admin</a:t>
            </a:r>
            <a:endParaRPr sz="3600"/>
          </a:p>
        </p:txBody>
      </p:sp>
      <p:sp>
        <p:nvSpPr>
          <p:cNvPr id="330" name="Google Shape;330;p22"/>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331" name="Google Shape;331;p22"/>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pic>
        <p:nvPicPr>
          <p:cNvPr id="332" name="Google Shape;332;p22"/>
          <p:cNvPicPr preferRelativeResize="0"/>
          <p:nvPr/>
        </p:nvPicPr>
        <p:blipFill rotWithShape="1">
          <a:blip r:embed="rId3">
            <a:alphaModFix/>
          </a:blip>
          <a:srcRect b="0" l="0" r="0" t="0"/>
          <a:stretch/>
        </p:blipFill>
        <p:spPr>
          <a:xfrm>
            <a:off x="1106350" y="994200"/>
            <a:ext cx="6931310" cy="3561782"/>
          </a:xfrm>
          <a:prstGeom prst="rect">
            <a:avLst/>
          </a:prstGeom>
          <a:noFill/>
          <a:ln cap="flat" cmpd="sng" w="19050">
            <a:solidFill>
              <a:schemeClr val="dk2"/>
            </a:solidFill>
            <a:prstDash val="solid"/>
            <a:round/>
            <a:headEnd len="sm" w="sm" type="none"/>
            <a:tailEnd len="sm" w="sm" type="none"/>
          </a:ln>
        </p:spPr>
      </p:pic>
      <p:sp>
        <p:nvSpPr>
          <p:cNvPr id="333" name="Google Shape;333;p22"/>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23"/>
          <p:cNvSpPr txBox="1"/>
          <p:nvPr>
            <p:ph type="title"/>
          </p:nvPr>
        </p:nvSpPr>
        <p:spPr>
          <a:xfrm>
            <a:off x="14353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a:t> </a:t>
            </a:r>
            <a:r>
              <a:rPr lang="en" sz="3600"/>
              <a:t>Program Director</a:t>
            </a:r>
            <a:r>
              <a:rPr lang="en"/>
              <a:t> </a:t>
            </a:r>
            <a:endParaRPr/>
          </a:p>
        </p:txBody>
      </p:sp>
      <p:sp>
        <p:nvSpPr>
          <p:cNvPr id="339" name="Google Shape;339;p23"/>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340" name="Google Shape;340;p23"/>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pic>
        <p:nvPicPr>
          <p:cNvPr id="341" name="Google Shape;341;p23"/>
          <p:cNvPicPr preferRelativeResize="0"/>
          <p:nvPr/>
        </p:nvPicPr>
        <p:blipFill rotWithShape="1">
          <a:blip r:embed="rId3">
            <a:alphaModFix/>
          </a:blip>
          <a:srcRect b="0" l="0" r="0" t="0"/>
          <a:stretch/>
        </p:blipFill>
        <p:spPr>
          <a:xfrm>
            <a:off x="1106350" y="994200"/>
            <a:ext cx="6931310" cy="3561782"/>
          </a:xfrm>
          <a:prstGeom prst="rect">
            <a:avLst/>
          </a:prstGeom>
          <a:noFill/>
          <a:ln cap="flat" cmpd="sng" w="19050">
            <a:solidFill>
              <a:schemeClr val="dk2"/>
            </a:solidFill>
            <a:prstDash val="solid"/>
            <a:round/>
            <a:headEnd len="sm" w="sm" type="none"/>
            <a:tailEnd len="sm" w="sm" type="none"/>
          </a:ln>
        </p:spPr>
      </p:pic>
      <p:sp>
        <p:nvSpPr>
          <p:cNvPr id="342" name="Google Shape;342;p23"/>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24"/>
          <p:cNvSpPr txBox="1"/>
          <p:nvPr>
            <p:ph type="title"/>
          </p:nvPr>
        </p:nvSpPr>
        <p:spPr>
          <a:xfrm>
            <a:off x="14353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a:t> </a:t>
            </a:r>
            <a:r>
              <a:rPr lang="en" sz="3600"/>
              <a:t>Program Director</a:t>
            </a:r>
            <a:r>
              <a:rPr lang="en"/>
              <a:t> </a:t>
            </a:r>
            <a:endParaRPr/>
          </a:p>
        </p:txBody>
      </p:sp>
      <p:sp>
        <p:nvSpPr>
          <p:cNvPr id="348" name="Google Shape;348;p24"/>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349" name="Google Shape;349;p24"/>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350" name="Google Shape;350;p24"/>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351" name="Google Shape;351;p24"/>
          <p:cNvPicPr preferRelativeResize="0"/>
          <p:nvPr/>
        </p:nvPicPr>
        <p:blipFill rotWithShape="1">
          <a:blip r:embed="rId3">
            <a:alphaModFix/>
          </a:blip>
          <a:srcRect b="0" l="0" r="0" t="0"/>
          <a:stretch/>
        </p:blipFill>
        <p:spPr>
          <a:xfrm>
            <a:off x="1106400" y="994200"/>
            <a:ext cx="6931310" cy="3561782"/>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25"/>
          <p:cNvSpPr txBox="1"/>
          <p:nvPr>
            <p:ph type="title"/>
          </p:nvPr>
        </p:nvSpPr>
        <p:spPr>
          <a:xfrm>
            <a:off x="14353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600"/>
              <a:t>Faculty</a:t>
            </a:r>
            <a:endParaRPr sz="3600"/>
          </a:p>
        </p:txBody>
      </p:sp>
      <p:sp>
        <p:nvSpPr>
          <p:cNvPr id="357" name="Google Shape;357;p25"/>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358" name="Google Shape;358;p25"/>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pic>
        <p:nvPicPr>
          <p:cNvPr id="359" name="Google Shape;359;p25"/>
          <p:cNvPicPr preferRelativeResize="0"/>
          <p:nvPr/>
        </p:nvPicPr>
        <p:blipFill rotWithShape="1">
          <a:blip r:embed="rId3">
            <a:alphaModFix/>
          </a:blip>
          <a:srcRect b="0" l="0" r="0" t="0"/>
          <a:stretch/>
        </p:blipFill>
        <p:spPr>
          <a:xfrm>
            <a:off x="1106400" y="994200"/>
            <a:ext cx="6931310" cy="3561782"/>
          </a:xfrm>
          <a:prstGeom prst="rect">
            <a:avLst/>
          </a:prstGeom>
          <a:noFill/>
          <a:ln cap="flat" cmpd="sng" w="19050">
            <a:solidFill>
              <a:schemeClr val="dk2"/>
            </a:solidFill>
            <a:prstDash val="solid"/>
            <a:round/>
            <a:headEnd len="sm" w="sm" type="none"/>
            <a:tailEnd len="sm" w="sm" type="none"/>
          </a:ln>
        </p:spPr>
      </p:pic>
      <p:sp>
        <p:nvSpPr>
          <p:cNvPr id="360" name="Google Shape;360;p25"/>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26"/>
          <p:cNvSpPr txBox="1"/>
          <p:nvPr>
            <p:ph type="title"/>
          </p:nvPr>
        </p:nvSpPr>
        <p:spPr>
          <a:xfrm>
            <a:off x="14353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600"/>
              <a:t>Trainee</a:t>
            </a:r>
            <a:endParaRPr sz="3600"/>
          </a:p>
        </p:txBody>
      </p:sp>
      <p:sp>
        <p:nvSpPr>
          <p:cNvPr id="366" name="Google Shape;366;p26"/>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367" name="Google Shape;367;p26"/>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pic>
        <p:nvPicPr>
          <p:cNvPr id="368" name="Google Shape;368;p26"/>
          <p:cNvPicPr preferRelativeResize="0"/>
          <p:nvPr/>
        </p:nvPicPr>
        <p:blipFill rotWithShape="1">
          <a:blip r:embed="rId3">
            <a:alphaModFix/>
          </a:blip>
          <a:srcRect b="0" l="0" r="0" t="0"/>
          <a:stretch/>
        </p:blipFill>
        <p:spPr>
          <a:xfrm>
            <a:off x="1106350" y="994200"/>
            <a:ext cx="6931310" cy="3561782"/>
          </a:xfrm>
          <a:prstGeom prst="rect">
            <a:avLst/>
          </a:prstGeom>
          <a:noFill/>
          <a:ln cap="flat" cmpd="sng" w="19050">
            <a:solidFill>
              <a:schemeClr val="dk2"/>
            </a:solidFill>
            <a:prstDash val="solid"/>
            <a:round/>
            <a:headEnd len="sm" w="sm" type="none"/>
            <a:tailEnd len="sm" w="sm" type="none"/>
          </a:ln>
        </p:spPr>
      </p:pic>
      <p:sp>
        <p:nvSpPr>
          <p:cNvPr id="369" name="Google Shape;369;p26"/>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27"/>
          <p:cNvSpPr txBox="1"/>
          <p:nvPr>
            <p:ph type="title"/>
          </p:nvPr>
        </p:nvSpPr>
        <p:spPr>
          <a:xfrm>
            <a:off x="1435400" y="0"/>
            <a:ext cx="75585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600"/>
              <a:t>Our Application</a:t>
            </a:r>
            <a:endParaRPr sz="3600"/>
          </a:p>
        </p:txBody>
      </p:sp>
      <p:sp>
        <p:nvSpPr>
          <p:cNvPr id="375" name="Google Shape;375;p27"/>
          <p:cNvSpPr txBox="1"/>
          <p:nvPr>
            <p:ph idx="1" type="body"/>
          </p:nvPr>
        </p:nvSpPr>
        <p:spPr>
          <a:xfrm>
            <a:off x="346364" y="1116418"/>
            <a:ext cx="8368200" cy="3621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
              <a:t>Full Stack Web Application using:</a:t>
            </a:r>
            <a:endParaRPr/>
          </a:p>
        </p:txBody>
      </p:sp>
      <p:pic>
        <p:nvPicPr>
          <p:cNvPr descr="See the source image" id="376" name="Google Shape;376;p27"/>
          <p:cNvPicPr preferRelativeResize="0"/>
          <p:nvPr/>
        </p:nvPicPr>
        <p:blipFill rotWithShape="1">
          <a:blip r:embed="rId3">
            <a:alphaModFix/>
          </a:blip>
          <a:srcRect b="0" l="0" r="0" t="0"/>
          <a:stretch/>
        </p:blipFill>
        <p:spPr>
          <a:xfrm>
            <a:off x="5719500" y="2934162"/>
            <a:ext cx="3153424" cy="1846900"/>
          </a:xfrm>
          <a:prstGeom prst="rect">
            <a:avLst/>
          </a:prstGeom>
          <a:noFill/>
          <a:ln>
            <a:noFill/>
          </a:ln>
        </p:spPr>
      </p:pic>
      <p:pic>
        <p:nvPicPr>
          <p:cNvPr descr="See the source image" id="377" name="Google Shape;377;p27"/>
          <p:cNvPicPr preferRelativeResize="0"/>
          <p:nvPr/>
        </p:nvPicPr>
        <p:blipFill rotWithShape="1">
          <a:blip r:embed="rId4">
            <a:alphaModFix/>
          </a:blip>
          <a:srcRect b="0" l="0" r="0" t="0"/>
          <a:stretch/>
        </p:blipFill>
        <p:spPr>
          <a:xfrm>
            <a:off x="2166875" y="3000350"/>
            <a:ext cx="3429000" cy="1714500"/>
          </a:xfrm>
          <a:prstGeom prst="rect">
            <a:avLst/>
          </a:prstGeom>
          <a:noFill/>
          <a:ln>
            <a:noFill/>
          </a:ln>
        </p:spPr>
      </p:pic>
      <p:pic>
        <p:nvPicPr>
          <p:cNvPr descr="See the source image" id="378" name="Google Shape;378;p27"/>
          <p:cNvPicPr preferRelativeResize="0"/>
          <p:nvPr/>
        </p:nvPicPr>
        <p:blipFill rotWithShape="1">
          <a:blip r:embed="rId5">
            <a:alphaModFix/>
          </a:blip>
          <a:srcRect b="0" l="0" r="0" t="0"/>
          <a:stretch/>
        </p:blipFill>
        <p:spPr>
          <a:xfrm>
            <a:off x="424650" y="3048300"/>
            <a:ext cx="1618600" cy="1618600"/>
          </a:xfrm>
          <a:prstGeom prst="rect">
            <a:avLst/>
          </a:prstGeom>
          <a:noFill/>
          <a:ln>
            <a:noFill/>
          </a:ln>
        </p:spPr>
      </p:pic>
      <p:sp>
        <p:nvSpPr>
          <p:cNvPr id="379" name="Google Shape;379;p27"/>
          <p:cNvSpPr txBox="1"/>
          <p:nvPr/>
        </p:nvSpPr>
        <p:spPr>
          <a:xfrm>
            <a:off x="221150" y="1943100"/>
            <a:ext cx="2025600" cy="61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Arial"/>
                <a:ea typeface="Arial"/>
                <a:cs typeface="Arial"/>
                <a:sym typeface="Arial"/>
              </a:rPr>
              <a:t>SQL Database on Amazon Web Services</a:t>
            </a:r>
            <a:endParaRPr b="0" i="0" sz="1400" u="none" cap="none" strike="noStrike">
              <a:solidFill>
                <a:srgbClr val="666666"/>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1600"/>
              </a:spcBef>
              <a:spcAft>
                <a:spcPts val="160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p:txBody>
      </p:sp>
      <p:sp>
        <p:nvSpPr>
          <p:cNvPr id="380" name="Google Shape;380;p27"/>
          <p:cNvSpPr txBox="1"/>
          <p:nvPr/>
        </p:nvSpPr>
        <p:spPr>
          <a:xfrm>
            <a:off x="2908650" y="1943100"/>
            <a:ext cx="2025600" cy="61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1400"/>
              <a:buFont typeface="Arial"/>
              <a:buNone/>
            </a:pPr>
            <a:r>
              <a:rPr b="0" i="0" lang="en" sz="1400" u="none" cap="none" strike="noStrike">
                <a:solidFill>
                  <a:srgbClr val="666666"/>
                </a:solidFill>
                <a:latin typeface="Arial"/>
                <a:ea typeface="Arial"/>
                <a:cs typeface="Arial"/>
                <a:sym typeface="Arial"/>
              </a:rPr>
              <a:t>Python Web Framework</a:t>
            </a:r>
            <a:endParaRPr b="0" i="0" sz="1400" u="none" cap="none" strike="noStrike">
              <a:solidFill>
                <a:schemeClr val="dk2"/>
              </a:solidFill>
              <a:latin typeface="Arial"/>
              <a:ea typeface="Arial"/>
              <a:cs typeface="Arial"/>
              <a:sym typeface="Arial"/>
            </a:endParaRPr>
          </a:p>
        </p:txBody>
      </p:sp>
      <p:sp>
        <p:nvSpPr>
          <p:cNvPr id="381" name="Google Shape;381;p27"/>
          <p:cNvSpPr txBox="1"/>
          <p:nvPr/>
        </p:nvSpPr>
        <p:spPr>
          <a:xfrm>
            <a:off x="6327738" y="1909950"/>
            <a:ext cx="2025600" cy="68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1400"/>
              <a:buFont typeface="Arial"/>
              <a:buNone/>
            </a:pPr>
            <a:r>
              <a:rPr b="0" i="0" lang="en" sz="1400" u="none" cap="none" strike="noStrike">
                <a:solidFill>
                  <a:srgbClr val="666666"/>
                </a:solidFill>
                <a:latin typeface="Arial"/>
                <a:ea typeface="Arial"/>
                <a:cs typeface="Arial"/>
                <a:sym typeface="Arial"/>
              </a:rPr>
              <a:t>HTML, CSS, and Javascript interfaces</a:t>
            </a:r>
            <a:endParaRPr b="0" i="0" sz="1400" u="none" cap="none" strike="noStrike">
              <a:solidFill>
                <a:schemeClr val="dk2"/>
              </a:solidFill>
              <a:latin typeface="Arial"/>
              <a:ea typeface="Arial"/>
              <a:cs typeface="Arial"/>
              <a:sym typeface="Arial"/>
            </a:endParaRPr>
          </a:p>
        </p:txBody>
      </p:sp>
      <p:sp>
        <p:nvSpPr>
          <p:cNvPr id="382" name="Google Shape;382;p27"/>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383" name="Google Shape;383;p27"/>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384" name="Google Shape;384;p27"/>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xEl>
                                              <p:pRg end="0" st="0"/>
                                            </p:txEl>
                                          </p:spTgt>
                                        </p:tgtEl>
                                        <p:attrNameLst>
                                          <p:attrName>style.visibility</p:attrName>
                                        </p:attrNameLst>
                                      </p:cBhvr>
                                      <p:to>
                                        <p:strVal val="visible"/>
                                      </p:to>
                                    </p:set>
                                    <p:animEffect filter="fade" transition="in">
                                      <p:cBhvr>
                                        <p:cTn dur="700"/>
                                        <p:tgtEl>
                                          <p:spTgt spid="3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xEl>
                                              <p:pRg end="1" st="1"/>
                                            </p:txEl>
                                          </p:spTgt>
                                        </p:tgtEl>
                                        <p:attrNameLst>
                                          <p:attrName>style.visibility</p:attrName>
                                        </p:attrNameLst>
                                      </p:cBhvr>
                                      <p:to>
                                        <p:strVal val="visible"/>
                                      </p:to>
                                    </p:set>
                                    <p:animEffect filter="fade" transition="in">
                                      <p:cBhvr>
                                        <p:cTn dur="700"/>
                                        <p:tgtEl>
                                          <p:spTgt spid="3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xEl>
                                              <p:pRg end="2" st="2"/>
                                            </p:txEl>
                                          </p:spTgt>
                                        </p:tgtEl>
                                        <p:attrNameLst>
                                          <p:attrName>style.visibility</p:attrName>
                                        </p:attrNameLst>
                                      </p:cBhvr>
                                      <p:to>
                                        <p:strVal val="visible"/>
                                      </p:to>
                                    </p:set>
                                    <p:animEffect filter="fade" transition="in">
                                      <p:cBhvr>
                                        <p:cTn dur="700"/>
                                        <p:tgtEl>
                                          <p:spTgt spid="37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7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0" st="0"/>
                                            </p:txEl>
                                          </p:spTgt>
                                        </p:tgtEl>
                                        <p:attrNameLst>
                                          <p:attrName>style.visibility</p:attrName>
                                        </p:attrNameLst>
                                      </p:cBhvr>
                                      <p:to>
                                        <p:strVal val="visible"/>
                                      </p:to>
                                    </p:set>
                                    <p:animEffect filter="fade" transition="in">
                                      <p:cBhvr>
                                        <p:cTn dur="700"/>
                                        <p:tgtEl>
                                          <p:spTgt spid="38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7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xEl>
                                              <p:pRg end="0" st="0"/>
                                            </p:txEl>
                                          </p:spTgt>
                                        </p:tgtEl>
                                        <p:attrNameLst>
                                          <p:attrName>style.visibility</p:attrName>
                                        </p:attrNameLst>
                                      </p:cBhvr>
                                      <p:to>
                                        <p:strVal val="visible"/>
                                      </p:to>
                                    </p:set>
                                    <p:animEffect filter="fade" transition="in">
                                      <p:cBhvr>
                                        <p:cTn dur="700"/>
                                        <p:tgtEl>
                                          <p:spTgt spid="38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7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28"/>
          <p:cNvSpPr txBox="1"/>
          <p:nvPr>
            <p:ph type="title"/>
          </p:nvPr>
        </p:nvSpPr>
        <p:spPr>
          <a:xfrm>
            <a:off x="1669219" y="25"/>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600"/>
              <a:t>Full Stack Development</a:t>
            </a:r>
            <a:endParaRPr sz="3600"/>
          </a:p>
        </p:txBody>
      </p:sp>
      <p:sp>
        <p:nvSpPr>
          <p:cNvPr id="390" name="Google Shape;390;p28"/>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391" name="Google Shape;391;p28"/>
          <p:cNvSpPr/>
          <p:nvPr/>
        </p:nvSpPr>
        <p:spPr>
          <a:xfrm>
            <a:off x="1206025" y="3636475"/>
            <a:ext cx="463200" cy="361200"/>
          </a:xfrm>
          <a:prstGeom prst="upArrow">
            <a:avLst>
              <a:gd fmla="val 50000" name="adj1"/>
              <a:gd fmla="val 50000" name="adj2"/>
            </a:avLst>
          </a:prstGeom>
          <a:solidFill>
            <a:srgbClr val="93C47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FFFF"/>
              </a:solidFill>
              <a:latin typeface="Arial"/>
              <a:ea typeface="Arial"/>
              <a:cs typeface="Arial"/>
              <a:sym typeface="Arial"/>
            </a:endParaRPr>
          </a:p>
        </p:txBody>
      </p:sp>
      <p:sp>
        <p:nvSpPr>
          <p:cNvPr id="392" name="Google Shape;392;p28"/>
          <p:cNvSpPr/>
          <p:nvPr/>
        </p:nvSpPr>
        <p:spPr>
          <a:xfrm>
            <a:off x="1206025" y="2682850"/>
            <a:ext cx="463200" cy="361200"/>
          </a:xfrm>
          <a:prstGeom prst="upArrow">
            <a:avLst>
              <a:gd fmla="val 50000" name="adj1"/>
              <a:gd fmla="val 50000" name="adj2"/>
            </a:avLst>
          </a:prstGeom>
          <a:solidFill>
            <a:srgbClr val="93C47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FFFF"/>
              </a:solidFill>
              <a:latin typeface="Arial"/>
              <a:ea typeface="Arial"/>
              <a:cs typeface="Arial"/>
              <a:sym typeface="Arial"/>
            </a:endParaRPr>
          </a:p>
        </p:txBody>
      </p:sp>
      <p:sp>
        <p:nvSpPr>
          <p:cNvPr id="393" name="Google Shape;393;p28"/>
          <p:cNvSpPr/>
          <p:nvPr/>
        </p:nvSpPr>
        <p:spPr>
          <a:xfrm>
            <a:off x="1206025" y="1729225"/>
            <a:ext cx="463200" cy="361200"/>
          </a:xfrm>
          <a:prstGeom prst="upArrow">
            <a:avLst>
              <a:gd fmla="val 50000" name="adj1"/>
              <a:gd fmla="val 50000" name="adj2"/>
            </a:avLst>
          </a:prstGeom>
          <a:solidFill>
            <a:srgbClr val="93C47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FFFF"/>
              </a:solidFill>
              <a:latin typeface="Arial"/>
              <a:ea typeface="Arial"/>
              <a:cs typeface="Arial"/>
              <a:sym typeface="Arial"/>
            </a:endParaRPr>
          </a:p>
        </p:txBody>
      </p:sp>
      <p:pic>
        <p:nvPicPr>
          <p:cNvPr id="394" name="Google Shape;394;p28"/>
          <p:cNvPicPr preferRelativeResize="0"/>
          <p:nvPr/>
        </p:nvPicPr>
        <p:blipFill rotWithShape="1">
          <a:blip r:embed="rId3">
            <a:alphaModFix/>
          </a:blip>
          <a:srcRect b="7340" l="28800" r="29498" t="19836"/>
          <a:stretch/>
        </p:blipFill>
        <p:spPr>
          <a:xfrm>
            <a:off x="6656100" y="2587125"/>
            <a:ext cx="2487900" cy="2273650"/>
          </a:xfrm>
          <a:prstGeom prst="rect">
            <a:avLst/>
          </a:prstGeom>
          <a:noFill/>
          <a:ln>
            <a:noFill/>
          </a:ln>
        </p:spPr>
      </p:pic>
      <p:sp>
        <p:nvSpPr>
          <p:cNvPr id="395" name="Google Shape;395;p28"/>
          <p:cNvSpPr txBox="1"/>
          <p:nvPr/>
        </p:nvSpPr>
        <p:spPr>
          <a:xfrm>
            <a:off x="178525" y="994200"/>
            <a:ext cx="4471200" cy="521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Clr>
                <a:schemeClr val="dk1"/>
              </a:buClr>
              <a:buSzPts val="1100"/>
              <a:buFont typeface="Arial"/>
              <a:buNone/>
            </a:pPr>
            <a:r>
              <a:rPr b="0" i="0" lang="en" sz="2400" u="none" cap="none" strike="noStrike">
                <a:solidFill>
                  <a:schemeClr val="dk1"/>
                </a:solidFill>
                <a:latin typeface="Lucida Sans"/>
                <a:ea typeface="Lucida Sans"/>
                <a:cs typeface="Lucida Sans"/>
                <a:sym typeface="Lucida Sans"/>
              </a:rPr>
              <a:t>HTML Interface/Website</a:t>
            </a:r>
            <a:endParaRPr b="0" i="0" sz="1400" u="none" cap="none" strike="noStrike">
              <a:solidFill>
                <a:srgbClr val="000000"/>
              </a:solidFill>
              <a:latin typeface="Lucida Sans"/>
              <a:ea typeface="Lucida Sans"/>
              <a:cs typeface="Lucida Sans"/>
              <a:sym typeface="Lucida Sans"/>
            </a:endParaRPr>
          </a:p>
        </p:txBody>
      </p:sp>
      <p:sp>
        <p:nvSpPr>
          <p:cNvPr id="396" name="Google Shape;396;p28"/>
          <p:cNvSpPr txBox="1"/>
          <p:nvPr/>
        </p:nvSpPr>
        <p:spPr>
          <a:xfrm>
            <a:off x="178525" y="2054488"/>
            <a:ext cx="7343100" cy="521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Clr>
                <a:schemeClr val="dk1"/>
              </a:buClr>
              <a:buSzPts val="1100"/>
              <a:buFont typeface="Arial"/>
              <a:buNone/>
            </a:pPr>
            <a:r>
              <a:rPr b="0" i="0" lang="en" sz="2400" u="none" cap="none" strike="noStrike">
                <a:solidFill>
                  <a:schemeClr val="dk1"/>
                </a:solidFill>
                <a:latin typeface="Lucida Sans"/>
                <a:ea typeface="Lucida Sans"/>
                <a:cs typeface="Lucida Sans"/>
                <a:sym typeface="Lucida Sans"/>
              </a:rPr>
              <a:t>CSS + Javascript Server and Client Interaction</a:t>
            </a:r>
            <a:endParaRPr b="0" i="0" sz="2400" u="none" cap="none" strike="noStrike">
              <a:solidFill>
                <a:schemeClr val="dk1"/>
              </a:solidFill>
              <a:latin typeface="Lucida Sans"/>
              <a:ea typeface="Lucida Sans"/>
              <a:cs typeface="Lucida Sans"/>
              <a:sym typeface="Lucida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ucida Sans"/>
              <a:ea typeface="Lucida Sans"/>
              <a:cs typeface="Lucida Sans"/>
              <a:sym typeface="Lucida Sans"/>
            </a:endParaRPr>
          </a:p>
        </p:txBody>
      </p:sp>
      <p:sp>
        <p:nvSpPr>
          <p:cNvPr id="397" name="Google Shape;397;p28"/>
          <p:cNvSpPr txBox="1"/>
          <p:nvPr/>
        </p:nvSpPr>
        <p:spPr>
          <a:xfrm>
            <a:off x="178525" y="3045225"/>
            <a:ext cx="4471200" cy="521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Clr>
                <a:schemeClr val="dk1"/>
              </a:buClr>
              <a:buSzPts val="1100"/>
              <a:buFont typeface="Arial"/>
              <a:buNone/>
            </a:pPr>
            <a:r>
              <a:rPr b="0" i="0" lang="en" sz="2400" u="none" cap="none" strike="noStrike">
                <a:solidFill>
                  <a:schemeClr val="dk1"/>
                </a:solidFill>
                <a:latin typeface="Lucida Sans"/>
                <a:ea typeface="Lucida Sans"/>
                <a:cs typeface="Lucida Sans"/>
                <a:sym typeface="Lucida Sans"/>
              </a:rPr>
              <a:t>Python Web Framework</a:t>
            </a:r>
            <a:endParaRPr b="0" i="0" sz="2400" u="none" cap="none" strike="noStrike">
              <a:solidFill>
                <a:schemeClr val="dk1"/>
              </a:solidFill>
              <a:latin typeface="Lucida Sans"/>
              <a:ea typeface="Lucida Sans"/>
              <a:cs typeface="Lucida Sans"/>
              <a:sym typeface="Lucida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ucida Sans"/>
              <a:ea typeface="Lucida Sans"/>
              <a:cs typeface="Lucida Sans"/>
              <a:sym typeface="Lucida Sans"/>
            </a:endParaRPr>
          </a:p>
        </p:txBody>
      </p:sp>
      <p:sp>
        <p:nvSpPr>
          <p:cNvPr id="398" name="Google Shape;398;p28"/>
          <p:cNvSpPr txBox="1"/>
          <p:nvPr/>
        </p:nvSpPr>
        <p:spPr>
          <a:xfrm>
            <a:off x="248375" y="3953000"/>
            <a:ext cx="4471200" cy="521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Clr>
                <a:schemeClr val="dk1"/>
              </a:buClr>
              <a:buSzPts val="1100"/>
              <a:buFont typeface="Arial"/>
              <a:buNone/>
            </a:pPr>
            <a:r>
              <a:rPr b="0" i="0" lang="en" sz="2400" u="none" cap="none" strike="noStrike">
                <a:solidFill>
                  <a:schemeClr val="dk1"/>
                </a:solidFill>
                <a:latin typeface="Lucida Sans"/>
                <a:ea typeface="Lucida Sans"/>
                <a:cs typeface="Lucida Sans"/>
                <a:sym typeface="Lucida Sans"/>
              </a:rPr>
              <a:t>SQL Database</a:t>
            </a:r>
            <a:endParaRPr b="0" i="0" sz="1400" u="none" cap="none" strike="noStrike">
              <a:solidFill>
                <a:srgbClr val="000000"/>
              </a:solidFill>
              <a:latin typeface="Lucida Sans"/>
              <a:ea typeface="Lucida Sans"/>
              <a:cs typeface="Lucida Sans"/>
              <a:sym typeface="Lucida Sans"/>
            </a:endParaRPr>
          </a:p>
        </p:txBody>
      </p:sp>
      <p:sp>
        <p:nvSpPr>
          <p:cNvPr id="399" name="Google Shape;399;p28"/>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400" name="Google Shape;400;p28"/>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29"/>
          <p:cNvSpPr txBox="1"/>
          <p:nvPr/>
        </p:nvSpPr>
        <p:spPr>
          <a:xfrm>
            <a:off x="220400" y="1660675"/>
            <a:ext cx="3099600" cy="3260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600"/>
              </a:spcBef>
              <a:spcAft>
                <a:spcPts val="0"/>
              </a:spcAft>
              <a:buClr>
                <a:schemeClr val="dk2"/>
              </a:buClr>
              <a:buSzPts val="1800"/>
              <a:buChar char="●"/>
            </a:pPr>
            <a:r>
              <a:rPr lang="en" sz="1800">
                <a:solidFill>
                  <a:schemeClr val="dk2"/>
                </a:solidFill>
              </a:rPr>
              <a:t>Data normalization to remove redundancy and breaks tables down into smaller sections</a:t>
            </a:r>
            <a:endParaRPr sz="1800">
              <a:solidFill>
                <a:schemeClr val="dk2"/>
              </a:solidFill>
            </a:endParaRPr>
          </a:p>
          <a:p>
            <a:pPr indent="0" lvl="0" marL="0" rtl="0" algn="l">
              <a:lnSpc>
                <a:spcPct val="115000"/>
              </a:lnSpc>
              <a:spcBef>
                <a:spcPts val="1600"/>
              </a:spcBef>
              <a:spcAft>
                <a:spcPts val="0"/>
              </a:spcAft>
              <a:buNone/>
            </a:pPr>
            <a:r>
              <a:t/>
            </a:r>
            <a:endParaRPr sz="1800">
              <a:solidFill>
                <a:schemeClr val="dk2"/>
              </a:solidFill>
            </a:endParaRPr>
          </a:p>
          <a:p>
            <a:pPr indent="-342900" lvl="0" marL="457200" marR="0" rtl="0" algn="l">
              <a:lnSpc>
                <a:spcPct val="115000"/>
              </a:lnSpc>
              <a:spcBef>
                <a:spcPts val="160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Self updating when any information is entered</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None/>
            </a:pPr>
            <a:r>
              <a:t/>
            </a:r>
            <a:endParaRPr sz="1800">
              <a:solidFill>
                <a:schemeClr val="dk2"/>
              </a:solidFill>
            </a:endParaRPr>
          </a:p>
          <a:p>
            <a:pPr indent="0" lvl="0" marL="0" marR="0" rtl="0" algn="l">
              <a:lnSpc>
                <a:spcPct val="115000"/>
              </a:lnSpc>
              <a:spcBef>
                <a:spcPts val="1600"/>
              </a:spcBef>
              <a:spcAft>
                <a:spcPts val="0"/>
              </a:spcAft>
              <a:buNone/>
            </a:pPr>
            <a:r>
              <a:t/>
            </a:r>
            <a:endParaRPr sz="1800">
              <a:solidFill>
                <a:schemeClr val="dk2"/>
              </a:solidFill>
            </a:endParaRPr>
          </a:p>
        </p:txBody>
      </p:sp>
      <p:pic>
        <p:nvPicPr>
          <p:cNvPr id="406" name="Google Shape;406;p29"/>
          <p:cNvPicPr preferRelativeResize="0"/>
          <p:nvPr/>
        </p:nvPicPr>
        <p:blipFill rotWithShape="1">
          <a:blip r:embed="rId3">
            <a:alphaModFix/>
          </a:blip>
          <a:srcRect b="0" l="0" r="0" t="0"/>
          <a:stretch/>
        </p:blipFill>
        <p:spPr>
          <a:xfrm>
            <a:off x="576125" y="209950"/>
            <a:ext cx="2207175" cy="1158775"/>
          </a:xfrm>
          <a:prstGeom prst="rect">
            <a:avLst/>
          </a:prstGeom>
          <a:noFill/>
          <a:ln>
            <a:noFill/>
          </a:ln>
        </p:spPr>
      </p:pic>
      <p:sp>
        <p:nvSpPr>
          <p:cNvPr id="407" name="Google Shape;407;p29"/>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408" name="Google Shape;408;p29"/>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pic>
        <p:nvPicPr>
          <p:cNvPr id="409" name="Google Shape;409;p29"/>
          <p:cNvPicPr preferRelativeResize="0"/>
          <p:nvPr/>
        </p:nvPicPr>
        <p:blipFill rotWithShape="1">
          <a:blip r:embed="rId4">
            <a:alphaModFix/>
          </a:blip>
          <a:srcRect b="0" l="21531" r="33052" t="724"/>
          <a:stretch/>
        </p:blipFill>
        <p:spPr>
          <a:xfrm>
            <a:off x="4185225" y="140625"/>
            <a:ext cx="3926301" cy="4720149"/>
          </a:xfrm>
          <a:prstGeom prst="rect">
            <a:avLst/>
          </a:prstGeom>
          <a:noFill/>
          <a:ln>
            <a:noFill/>
          </a:ln>
        </p:spPr>
      </p:pic>
      <p:cxnSp>
        <p:nvCxnSpPr>
          <p:cNvPr id="410" name="Google Shape;410;p29"/>
          <p:cNvCxnSpPr/>
          <p:nvPr/>
        </p:nvCxnSpPr>
        <p:spPr>
          <a:xfrm>
            <a:off x="6124725" y="1581150"/>
            <a:ext cx="0" cy="470100"/>
          </a:xfrm>
          <a:prstGeom prst="straightConnector1">
            <a:avLst/>
          </a:prstGeom>
          <a:noFill/>
          <a:ln cap="flat" cmpd="sng" w="9525">
            <a:solidFill>
              <a:schemeClr val="dk2"/>
            </a:solidFill>
            <a:prstDash val="solid"/>
            <a:round/>
            <a:headEnd len="sm" w="sm" type="none"/>
            <a:tailEnd len="sm" w="sm" type="none"/>
          </a:ln>
        </p:spPr>
      </p:cxnSp>
      <p:cxnSp>
        <p:nvCxnSpPr>
          <p:cNvPr id="411" name="Google Shape;411;p29"/>
          <p:cNvCxnSpPr/>
          <p:nvPr/>
        </p:nvCxnSpPr>
        <p:spPr>
          <a:xfrm flipH="1">
            <a:off x="5627300" y="2739300"/>
            <a:ext cx="429300" cy="252000"/>
          </a:xfrm>
          <a:prstGeom prst="straightConnector1">
            <a:avLst/>
          </a:prstGeom>
          <a:noFill/>
          <a:ln cap="flat" cmpd="sng" w="9525">
            <a:solidFill>
              <a:schemeClr val="dk2"/>
            </a:solidFill>
            <a:prstDash val="solid"/>
            <a:round/>
            <a:headEnd len="sm" w="sm" type="none"/>
            <a:tailEnd len="sm" w="sm" type="none"/>
          </a:ln>
        </p:spPr>
      </p:cxnSp>
      <p:cxnSp>
        <p:nvCxnSpPr>
          <p:cNvPr id="412" name="Google Shape;412;p29"/>
          <p:cNvCxnSpPr/>
          <p:nvPr/>
        </p:nvCxnSpPr>
        <p:spPr>
          <a:xfrm>
            <a:off x="6424475" y="2742750"/>
            <a:ext cx="388200" cy="231600"/>
          </a:xfrm>
          <a:prstGeom prst="straightConnector1">
            <a:avLst/>
          </a:prstGeom>
          <a:noFill/>
          <a:ln cap="flat" cmpd="sng" w="9525">
            <a:solidFill>
              <a:schemeClr val="dk2"/>
            </a:solidFill>
            <a:prstDash val="solid"/>
            <a:round/>
            <a:headEnd len="sm" w="sm" type="none"/>
            <a:tailEnd len="sm" w="sm" type="none"/>
          </a:ln>
        </p:spPr>
      </p:cxnSp>
      <p:sp>
        <p:nvSpPr>
          <p:cNvPr id="413" name="Google Shape;413;p29"/>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5">
                                            <p:txEl>
                                              <p:pRg end="0" st="0"/>
                                            </p:txEl>
                                          </p:spTgt>
                                        </p:tgtEl>
                                        <p:attrNameLst>
                                          <p:attrName>style.visibility</p:attrName>
                                        </p:attrNameLst>
                                      </p:cBhvr>
                                      <p:to>
                                        <p:strVal val="visible"/>
                                      </p:to>
                                    </p:set>
                                    <p:animEffect filter="fade" transition="in">
                                      <p:cBhvr>
                                        <p:cTn dur="1000"/>
                                        <p:tgtEl>
                                          <p:spTgt spid="40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
                                            <p:txEl>
                                              <p:pRg end="1" st="1"/>
                                            </p:txEl>
                                          </p:spTgt>
                                        </p:tgtEl>
                                        <p:attrNameLst>
                                          <p:attrName>style.visibility</p:attrName>
                                        </p:attrNameLst>
                                      </p:cBhvr>
                                      <p:to>
                                        <p:strVal val="visible"/>
                                      </p:to>
                                    </p:set>
                                    <p:animEffect filter="fade" transition="in">
                                      <p:cBhvr>
                                        <p:cTn dur="1000"/>
                                        <p:tgtEl>
                                          <p:spTgt spid="40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
                                            <p:txEl>
                                              <p:pRg end="2" st="2"/>
                                            </p:txEl>
                                          </p:spTgt>
                                        </p:tgtEl>
                                        <p:attrNameLst>
                                          <p:attrName>style.visibility</p:attrName>
                                        </p:attrNameLst>
                                      </p:cBhvr>
                                      <p:to>
                                        <p:strVal val="visible"/>
                                      </p:to>
                                    </p:set>
                                    <p:animEffect filter="fade" transition="in">
                                      <p:cBhvr>
                                        <p:cTn dur="1000"/>
                                        <p:tgtEl>
                                          <p:spTgt spid="40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
                                            <p:txEl>
                                              <p:pRg end="3" st="3"/>
                                            </p:txEl>
                                          </p:spTgt>
                                        </p:tgtEl>
                                        <p:attrNameLst>
                                          <p:attrName>style.visibility</p:attrName>
                                        </p:attrNameLst>
                                      </p:cBhvr>
                                      <p:to>
                                        <p:strVal val="visible"/>
                                      </p:to>
                                    </p:set>
                                    <p:animEffect filter="fade" transition="in">
                                      <p:cBhvr>
                                        <p:cTn dur="1000"/>
                                        <p:tgtEl>
                                          <p:spTgt spid="40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5">
                                            <p:txEl>
                                              <p:pRg end="4" st="4"/>
                                            </p:txEl>
                                          </p:spTgt>
                                        </p:tgtEl>
                                        <p:attrNameLst>
                                          <p:attrName>style.visibility</p:attrName>
                                        </p:attrNameLst>
                                      </p:cBhvr>
                                      <p:to>
                                        <p:strVal val="visible"/>
                                      </p:to>
                                    </p:set>
                                    <p:animEffect filter="fade" transition="in">
                                      <p:cBhvr>
                                        <p:cTn dur="1000"/>
                                        <p:tgtEl>
                                          <p:spTgt spid="40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3"/>
          <p:cNvSpPr txBox="1"/>
          <p:nvPr>
            <p:ph type="title"/>
          </p:nvPr>
        </p:nvSpPr>
        <p:spPr>
          <a:xfrm>
            <a:off x="14353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rgbClr val="296CA8"/>
              </a:buClr>
              <a:buSzPts val="4400"/>
              <a:buFont typeface="Lucida Sans"/>
              <a:buNone/>
            </a:pPr>
            <a:r>
              <a:rPr lang="en" sz="3600"/>
              <a:t>About Me</a:t>
            </a:r>
            <a:endParaRPr sz="3600"/>
          </a:p>
        </p:txBody>
      </p:sp>
      <p:sp>
        <p:nvSpPr>
          <p:cNvPr id="120" name="Google Shape;120;p3"/>
          <p:cNvSpPr txBox="1"/>
          <p:nvPr>
            <p:ph idx="1" type="body"/>
          </p:nvPr>
        </p:nvSpPr>
        <p:spPr>
          <a:xfrm>
            <a:off x="346375" y="994175"/>
            <a:ext cx="6217500" cy="3744000"/>
          </a:xfrm>
          <a:prstGeom prst="rect">
            <a:avLst/>
          </a:prstGeom>
          <a:noFill/>
          <a:ln>
            <a:noFill/>
          </a:ln>
        </p:spPr>
        <p:txBody>
          <a:bodyPr anchorCtr="0" anchor="t" bIns="45700" lIns="91425" spcFirstLastPara="1" rIns="91425" wrap="square" tIns="45700">
            <a:noAutofit/>
          </a:bodyPr>
          <a:lstStyle/>
          <a:p>
            <a:pPr indent="-165100" lvl="0" marL="228600" rtl="0" algn="l">
              <a:lnSpc>
                <a:spcPct val="90000"/>
              </a:lnSpc>
              <a:spcBef>
                <a:spcPts val="0"/>
              </a:spcBef>
              <a:spcAft>
                <a:spcPts val="0"/>
              </a:spcAft>
              <a:buClr>
                <a:schemeClr val="dk1"/>
              </a:buClr>
              <a:buSzPts val="1800"/>
              <a:buChar char="•"/>
            </a:pPr>
            <a:r>
              <a:rPr lang="en" sz="1800"/>
              <a:t>Upcoming 2nd Year Data Science Major at UCSD</a:t>
            </a:r>
            <a:endParaRPr sz="1800"/>
          </a:p>
          <a:p>
            <a:pPr indent="0" lvl="0" marL="0" rtl="0" algn="l">
              <a:lnSpc>
                <a:spcPct val="90000"/>
              </a:lnSpc>
              <a:spcBef>
                <a:spcPts val="0"/>
              </a:spcBef>
              <a:spcAft>
                <a:spcPts val="0"/>
              </a:spcAft>
              <a:buSzPts val="1800"/>
              <a:buNone/>
            </a:pPr>
            <a:r>
              <a:t/>
            </a:r>
            <a:endParaRPr sz="1800"/>
          </a:p>
          <a:p>
            <a:pPr indent="0" lvl="0" marL="0" rtl="0" algn="l">
              <a:lnSpc>
                <a:spcPct val="90000"/>
              </a:lnSpc>
              <a:spcBef>
                <a:spcPts val="0"/>
              </a:spcBef>
              <a:spcAft>
                <a:spcPts val="0"/>
              </a:spcAft>
              <a:buSzPts val="1800"/>
              <a:buNone/>
            </a:pPr>
            <a:r>
              <a:t/>
            </a:r>
            <a:endParaRPr sz="1800"/>
          </a:p>
          <a:p>
            <a:pPr indent="0" lvl="0" marL="0" rtl="0" algn="l">
              <a:lnSpc>
                <a:spcPct val="90000"/>
              </a:lnSpc>
              <a:spcBef>
                <a:spcPts val="0"/>
              </a:spcBef>
              <a:spcAft>
                <a:spcPts val="0"/>
              </a:spcAft>
              <a:buSzPts val="1800"/>
              <a:buNone/>
            </a:pPr>
            <a:r>
              <a:t/>
            </a:r>
            <a:endParaRPr sz="1800"/>
          </a:p>
          <a:p>
            <a:pPr indent="-165100" lvl="0" marL="228600" rtl="0" algn="l">
              <a:lnSpc>
                <a:spcPct val="90000"/>
              </a:lnSpc>
              <a:spcBef>
                <a:spcPts val="0"/>
              </a:spcBef>
              <a:spcAft>
                <a:spcPts val="0"/>
              </a:spcAft>
              <a:buSzPts val="1800"/>
              <a:buChar char="•"/>
            </a:pPr>
            <a:r>
              <a:rPr lang="en" sz="1800"/>
              <a:t>Interested in the practical use of data and web design and development</a:t>
            </a:r>
            <a:endParaRPr sz="1800"/>
          </a:p>
          <a:p>
            <a:pPr indent="0" lvl="0" marL="0" rtl="0" algn="l">
              <a:lnSpc>
                <a:spcPct val="90000"/>
              </a:lnSpc>
              <a:spcBef>
                <a:spcPts val="0"/>
              </a:spcBef>
              <a:spcAft>
                <a:spcPts val="0"/>
              </a:spcAft>
              <a:buSzPts val="1800"/>
              <a:buNone/>
            </a:pPr>
            <a:r>
              <a:t/>
            </a:r>
            <a:endParaRPr sz="1800"/>
          </a:p>
          <a:p>
            <a:pPr indent="0" lvl="0" marL="0" rtl="0" algn="l">
              <a:lnSpc>
                <a:spcPct val="90000"/>
              </a:lnSpc>
              <a:spcBef>
                <a:spcPts val="0"/>
              </a:spcBef>
              <a:spcAft>
                <a:spcPts val="0"/>
              </a:spcAft>
              <a:buSzPts val="1800"/>
              <a:buNone/>
            </a:pPr>
            <a:r>
              <a:t/>
            </a:r>
            <a:endParaRPr sz="1800"/>
          </a:p>
          <a:p>
            <a:pPr indent="0" lvl="0" marL="0" rtl="0" algn="l">
              <a:lnSpc>
                <a:spcPct val="90000"/>
              </a:lnSpc>
              <a:spcBef>
                <a:spcPts val="0"/>
              </a:spcBef>
              <a:spcAft>
                <a:spcPts val="0"/>
              </a:spcAft>
              <a:buSzPts val="1800"/>
              <a:buNone/>
            </a:pPr>
            <a:r>
              <a:t/>
            </a:r>
            <a:endParaRPr sz="1800"/>
          </a:p>
          <a:p>
            <a:pPr indent="-165100" lvl="0" marL="228600" rtl="0" algn="l">
              <a:lnSpc>
                <a:spcPct val="90000"/>
              </a:lnSpc>
              <a:spcBef>
                <a:spcPts val="0"/>
              </a:spcBef>
              <a:spcAft>
                <a:spcPts val="0"/>
              </a:spcAft>
              <a:buSzPts val="1800"/>
              <a:buChar char="•"/>
            </a:pPr>
            <a:r>
              <a:rPr lang="en" sz="1800"/>
              <a:t>Experience in Python</a:t>
            </a:r>
            <a:endParaRPr sz="1800"/>
          </a:p>
        </p:txBody>
      </p:sp>
      <p:sp>
        <p:nvSpPr>
          <p:cNvPr id="121" name="Google Shape;121;p3"/>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122" name="Google Shape;122;p3"/>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123" name="Google Shape;123;p3"/>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
        <p:nvSpPr>
          <p:cNvPr id="124" name="Google Shape;124;p3"/>
          <p:cNvSpPr/>
          <p:nvPr/>
        </p:nvSpPr>
        <p:spPr>
          <a:xfrm>
            <a:off x="6601097" y="994172"/>
            <a:ext cx="2113500" cy="1964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Clear Head Picture</a:t>
            </a:r>
            <a:endParaRPr b="0" i="0" sz="1400" u="none" cap="none" strike="noStrike">
              <a:solidFill>
                <a:srgbClr val="000000"/>
              </a:solidFill>
              <a:latin typeface="Arial"/>
              <a:ea typeface="Arial"/>
              <a:cs typeface="Arial"/>
              <a:sym typeface="Arial"/>
            </a:endParaRPr>
          </a:p>
        </p:txBody>
      </p:sp>
      <p:pic>
        <p:nvPicPr>
          <p:cNvPr id="125" name="Google Shape;125;p3"/>
          <p:cNvPicPr preferRelativeResize="0"/>
          <p:nvPr/>
        </p:nvPicPr>
        <p:blipFill rotWithShape="1">
          <a:blip r:embed="rId3">
            <a:alphaModFix/>
          </a:blip>
          <a:srcRect b="0" l="0" r="0" t="0"/>
          <a:stretch/>
        </p:blipFill>
        <p:spPr>
          <a:xfrm>
            <a:off x="6376900" y="994175"/>
            <a:ext cx="2413201" cy="1964399"/>
          </a:xfrm>
          <a:prstGeom prst="rect">
            <a:avLst/>
          </a:prstGeom>
          <a:noFill/>
          <a:ln cap="flat" cmpd="sng" w="12700">
            <a:solidFill>
              <a:srgbClr val="42719B"/>
            </a:solidFill>
            <a:prstDash val="solid"/>
            <a:miter lim="8000"/>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30"/>
          <p:cNvSpPr txBox="1"/>
          <p:nvPr>
            <p:ph type="title"/>
          </p:nvPr>
        </p:nvSpPr>
        <p:spPr>
          <a:xfrm>
            <a:off x="1545569" y="-225"/>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600"/>
              <a:t>Data Storage and Access</a:t>
            </a:r>
            <a:endParaRPr sz="3600"/>
          </a:p>
        </p:txBody>
      </p:sp>
      <p:sp>
        <p:nvSpPr>
          <p:cNvPr id="419" name="Google Shape;419;p30"/>
          <p:cNvSpPr txBox="1"/>
          <p:nvPr>
            <p:ph idx="1" type="body"/>
          </p:nvPr>
        </p:nvSpPr>
        <p:spPr>
          <a:xfrm>
            <a:off x="346364" y="1116418"/>
            <a:ext cx="8368200" cy="3621900"/>
          </a:xfrm>
          <a:prstGeom prst="rect">
            <a:avLst/>
          </a:prstGeom>
          <a:noFill/>
          <a:ln>
            <a:noFill/>
          </a:ln>
        </p:spPr>
        <p:txBody>
          <a:bodyPr anchorCtr="0" anchor="t" bIns="45700" lIns="91425" spcFirstLastPara="1" rIns="91425" wrap="square" tIns="45700">
            <a:noAutofit/>
          </a:bodyPr>
          <a:lstStyle/>
          <a:p>
            <a:pPr indent="-317500" lvl="0" marL="457200" rtl="0" algn="l">
              <a:lnSpc>
                <a:spcPct val="90000"/>
              </a:lnSpc>
              <a:spcBef>
                <a:spcPts val="1000"/>
              </a:spcBef>
              <a:spcAft>
                <a:spcPts val="0"/>
              </a:spcAft>
              <a:buSzPts val="1400"/>
              <a:buChar char="•"/>
            </a:pPr>
            <a:r>
              <a:rPr lang="en" sz="1400"/>
              <a:t>Easy to access for programs but not for people</a:t>
            </a:r>
            <a:endParaRPr sz="1400"/>
          </a:p>
          <a:p>
            <a:pPr indent="0" lvl="0" marL="457200" rtl="0" algn="l">
              <a:lnSpc>
                <a:spcPct val="90000"/>
              </a:lnSpc>
              <a:spcBef>
                <a:spcPts val="1000"/>
              </a:spcBef>
              <a:spcAft>
                <a:spcPts val="0"/>
              </a:spcAft>
              <a:buClr>
                <a:schemeClr val="dk1"/>
              </a:buClr>
              <a:buSzPts val="1100"/>
              <a:buFont typeface="Arial"/>
              <a:buNone/>
            </a:pPr>
            <a:r>
              <a:t/>
            </a:r>
            <a:endParaRPr sz="1400"/>
          </a:p>
          <a:p>
            <a:pPr indent="-317500" lvl="0" marL="457200" rtl="0" algn="l">
              <a:lnSpc>
                <a:spcPct val="90000"/>
              </a:lnSpc>
              <a:spcBef>
                <a:spcPts val="1000"/>
              </a:spcBef>
              <a:spcAft>
                <a:spcPts val="0"/>
              </a:spcAft>
              <a:buSzPts val="1400"/>
              <a:buChar char="•"/>
            </a:pPr>
            <a:r>
              <a:rPr lang="en" sz="1400"/>
              <a:t>Organized format however can be difficult for humans to read</a:t>
            </a:r>
            <a:endParaRPr/>
          </a:p>
        </p:txBody>
      </p:sp>
      <p:sp>
        <p:nvSpPr>
          <p:cNvPr id="420" name="Google Shape;420;p30"/>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421" name="Google Shape;421;p30"/>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pic>
        <p:nvPicPr>
          <p:cNvPr id="422" name="Google Shape;422;p30"/>
          <p:cNvPicPr preferRelativeResize="0"/>
          <p:nvPr/>
        </p:nvPicPr>
        <p:blipFill rotWithShape="1">
          <a:blip r:embed="rId3">
            <a:alphaModFix/>
          </a:blip>
          <a:srcRect b="23099" l="0" r="41653" t="51058"/>
          <a:stretch/>
        </p:blipFill>
        <p:spPr>
          <a:xfrm>
            <a:off x="221300" y="2571750"/>
            <a:ext cx="8701488" cy="2166574"/>
          </a:xfrm>
          <a:prstGeom prst="rect">
            <a:avLst/>
          </a:prstGeom>
          <a:noFill/>
          <a:ln cap="flat" cmpd="sng" w="19050">
            <a:solidFill>
              <a:srgbClr val="595959"/>
            </a:solidFill>
            <a:prstDash val="solid"/>
            <a:round/>
            <a:headEnd len="sm" w="sm" type="none"/>
            <a:tailEnd len="sm" w="sm" type="none"/>
          </a:ln>
        </p:spPr>
      </p:pic>
      <p:sp>
        <p:nvSpPr>
          <p:cNvPr id="423" name="Google Shape;423;p30"/>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cxnSp>
        <p:nvCxnSpPr>
          <p:cNvPr id="424" name="Google Shape;424;p30"/>
          <p:cNvCxnSpPr/>
          <p:nvPr/>
        </p:nvCxnSpPr>
        <p:spPr>
          <a:xfrm>
            <a:off x="1180025" y="2414825"/>
            <a:ext cx="287400" cy="698700"/>
          </a:xfrm>
          <a:prstGeom prst="straightConnector1">
            <a:avLst/>
          </a:prstGeom>
          <a:noFill/>
          <a:ln cap="flat" cmpd="sng" w="38100">
            <a:solidFill>
              <a:srgbClr val="9900FF"/>
            </a:solidFill>
            <a:prstDash val="solid"/>
            <a:round/>
            <a:headEnd len="sm" w="sm"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31"/>
          <p:cNvSpPr txBox="1"/>
          <p:nvPr>
            <p:ph idx="1" type="body"/>
          </p:nvPr>
        </p:nvSpPr>
        <p:spPr>
          <a:xfrm>
            <a:off x="-11" y="1391093"/>
            <a:ext cx="8368200" cy="3621900"/>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1000"/>
              </a:spcBef>
              <a:spcAft>
                <a:spcPts val="0"/>
              </a:spcAft>
              <a:buSzPts val="1800"/>
              <a:buNone/>
            </a:pPr>
            <a:r>
              <a:t/>
            </a:r>
            <a:endParaRPr sz="1400"/>
          </a:p>
          <a:p>
            <a:pPr indent="-317500" lvl="0" marL="457200" rtl="0" algn="l">
              <a:lnSpc>
                <a:spcPct val="90000"/>
              </a:lnSpc>
              <a:spcBef>
                <a:spcPts val="1000"/>
              </a:spcBef>
              <a:spcAft>
                <a:spcPts val="0"/>
              </a:spcAft>
              <a:buSzPts val="1400"/>
              <a:buChar char="•"/>
            </a:pPr>
            <a:r>
              <a:rPr lang="en" sz="1400"/>
              <a:t>Converts Database into understandable format</a:t>
            </a:r>
            <a:endParaRPr sz="1400"/>
          </a:p>
          <a:p>
            <a:pPr indent="0" lvl="0" marL="457200" rtl="0" algn="l">
              <a:lnSpc>
                <a:spcPct val="90000"/>
              </a:lnSpc>
              <a:spcBef>
                <a:spcPts val="1000"/>
              </a:spcBef>
              <a:spcAft>
                <a:spcPts val="0"/>
              </a:spcAft>
              <a:buSzPts val="1800"/>
              <a:buNone/>
            </a:pPr>
            <a:r>
              <a:t/>
            </a:r>
            <a:endParaRPr sz="1400"/>
          </a:p>
          <a:p>
            <a:pPr indent="-317500" lvl="0" marL="457200" rtl="0" algn="l">
              <a:lnSpc>
                <a:spcPct val="90000"/>
              </a:lnSpc>
              <a:spcBef>
                <a:spcPts val="1000"/>
              </a:spcBef>
              <a:spcAft>
                <a:spcPts val="0"/>
              </a:spcAft>
              <a:buSzPts val="1400"/>
              <a:buChar char="•"/>
            </a:pPr>
            <a:r>
              <a:rPr lang="en" sz="1400"/>
              <a:t>Contains the framework and map for the website</a:t>
            </a:r>
            <a:endParaRPr sz="1400"/>
          </a:p>
          <a:p>
            <a:pPr indent="0" lvl="0" marL="457200" rtl="0" algn="l">
              <a:lnSpc>
                <a:spcPct val="90000"/>
              </a:lnSpc>
              <a:spcBef>
                <a:spcPts val="1000"/>
              </a:spcBef>
              <a:spcAft>
                <a:spcPts val="0"/>
              </a:spcAft>
              <a:buSzPts val="1800"/>
              <a:buNone/>
            </a:pPr>
            <a:r>
              <a:t/>
            </a:r>
            <a:endParaRPr sz="1400"/>
          </a:p>
          <a:p>
            <a:pPr indent="-317500" lvl="0" marL="457200" rtl="0" algn="l">
              <a:lnSpc>
                <a:spcPct val="100000"/>
              </a:lnSpc>
              <a:spcBef>
                <a:spcPts val="1000"/>
              </a:spcBef>
              <a:spcAft>
                <a:spcPts val="0"/>
              </a:spcAft>
              <a:buSzPts val="1400"/>
              <a:buChar char="•"/>
            </a:pPr>
            <a:r>
              <a:rPr lang="en" sz="1400"/>
              <a:t>API Access for UCSD Profiles and Pubmed</a:t>
            </a:r>
            <a:endParaRPr sz="1400"/>
          </a:p>
          <a:p>
            <a:pPr indent="0" lvl="0" marL="0" rtl="0" algn="l">
              <a:lnSpc>
                <a:spcPct val="90000"/>
              </a:lnSpc>
              <a:spcBef>
                <a:spcPts val="1000"/>
              </a:spcBef>
              <a:spcAft>
                <a:spcPts val="0"/>
              </a:spcAft>
              <a:buSzPts val="1800"/>
              <a:buNone/>
            </a:pPr>
            <a:r>
              <a:t/>
            </a:r>
            <a:endParaRPr/>
          </a:p>
        </p:txBody>
      </p:sp>
      <p:pic>
        <p:nvPicPr>
          <p:cNvPr descr="See the source image" id="430" name="Google Shape;430;p31"/>
          <p:cNvPicPr preferRelativeResize="0"/>
          <p:nvPr/>
        </p:nvPicPr>
        <p:blipFill rotWithShape="1">
          <a:blip r:embed="rId3">
            <a:alphaModFix/>
          </a:blip>
          <a:srcRect b="0" l="0" r="0" t="0"/>
          <a:stretch/>
        </p:blipFill>
        <p:spPr>
          <a:xfrm>
            <a:off x="2348148" y="482115"/>
            <a:ext cx="2223850" cy="871000"/>
          </a:xfrm>
          <a:prstGeom prst="rect">
            <a:avLst/>
          </a:prstGeom>
          <a:noFill/>
          <a:ln>
            <a:noFill/>
          </a:ln>
        </p:spPr>
      </p:pic>
      <p:pic>
        <p:nvPicPr>
          <p:cNvPr descr="See the source image" id="431" name="Google Shape;431;p31"/>
          <p:cNvPicPr preferRelativeResize="0"/>
          <p:nvPr/>
        </p:nvPicPr>
        <p:blipFill rotWithShape="1">
          <a:blip r:embed="rId4">
            <a:alphaModFix/>
          </a:blip>
          <a:srcRect b="0" l="0" r="0" t="0"/>
          <a:stretch/>
        </p:blipFill>
        <p:spPr>
          <a:xfrm>
            <a:off x="87375" y="293400"/>
            <a:ext cx="2638850" cy="1319425"/>
          </a:xfrm>
          <a:prstGeom prst="rect">
            <a:avLst/>
          </a:prstGeom>
          <a:noFill/>
          <a:ln>
            <a:noFill/>
          </a:ln>
        </p:spPr>
      </p:pic>
      <p:sp>
        <p:nvSpPr>
          <p:cNvPr id="432" name="Google Shape;432;p31"/>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433" name="Google Shape;433;p31"/>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pic>
        <p:nvPicPr>
          <p:cNvPr id="434" name="Google Shape;434;p31"/>
          <p:cNvPicPr preferRelativeResize="0"/>
          <p:nvPr/>
        </p:nvPicPr>
        <p:blipFill rotWithShape="1">
          <a:blip r:embed="rId5">
            <a:alphaModFix/>
          </a:blip>
          <a:srcRect b="31231" l="0" r="82484" t="9926"/>
          <a:stretch/>
        </p:blipFill>
        <p:spPr>
          <a:xfrm>
            <a:off x="5114450" y="335725"/>
            <a:ext cx="3862471" cy="4264650"/>
          </a:xfrm>
          <a:prstGeom prst="rect">
            <a:avLst/>
          </a:prstGeom>
          <a:noFill/>
          <a:ln cap="flat" cmpd="sng" w="19050">
            <a:solidFill>
              <a:srgbClr val="595959"/>
            </a:solidFill>
            <a:prstDash val="solid"/>
            <a:round/>
            <a:headEnd len="sm" w="sm" type="none"/>
            <a:tailEnd len="sm" w="sm" type="none"/>
          </a:ln>
        </p:spPr>
      </p:pic>
      <p:sp>
        <p:nvSpPr>
          <p:cNvPr id="435" name="Google Shape;435;p31"/>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animEffect filter="fade" transition="in">
                                      <p:cBhvr>
                                        <p:cTn dur="1000"/>
                                        <p:tgtEl>
                                          <p:spTgt spid="42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animEffect filter="fade" transition="in">
                                      <p:cBhvr>
                                        <p:cTn dur="1000"/>
                                        <p:tgtEl>
                                          <p:spTgt spid="42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9">
                                            <p:txEl>
                                              <p:pRg end="2" st="2"/>
                                            </p:txEl>
                                          </p:spTgt>
                                        </p:tgtEl>
                                        <p:attrNameLst>
                                          <p:attrName>style.visibility</p:attrName>
                                        </p:attrNameLst>
                                      </p:cBhvr>
                                      <p:to>
                                        <p:strVal val="visible"/>
                                      </p:to>
                                    </p:set>
                                    <p:animEffect filter="fade" transition="in">
                                      <p:cBhvr>
                                        <p:cTn dur="1000"/>
                                        <p:tgtEl>
                                          <p:spTgt spid="42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9">
                                            <p:txEl>
                                              <p:pRg end="3" st="3"/>
                                            </p:txEl>
                                          </p:spTgt>
                                        </p:tgtEl>
                                        <p:attrNameLst>
                                          <p:attrName>style.visibility</p:attrName>
                                        </p:attrNameLst>
                                      </p:cBhvr>
                                      <p:to>
                                        <p:strVal val="visible"/>
                                      </p:to>
                                    </p:set>
                                    <p:animEffect filter="fade" transition="in">
                                      <p:cBhvr>
                                        <p:cTn dur="1000"/>
                                        <p:tgtEl>
                                          <p:spTgt spid="42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9">
                                            <p:txEl>
                                              <p:pRg end="4" st="4"/>
                                            </p:txEl>
                                          </p:spTgt>
                                        </p:tgtEl>
                                        <p:attrNameLst>
                                          <p:attrName>style.visibility</p:attrName>
                                        </p:attrNameLst>
                                      </p:cBhvr>
                                      <p:to>
                                        <p:strVal val="visible"/>
                                      </p:to>
                                    </p:set>
                                    <p:animEffect filter="fade" transition="in">
                                      <p:cBhvr>
                                        <p:cTn dur="1000"/>
                                        <p:tgtEl>
                                          <p:spTgt spid="42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9">
                                            <p:txEl>
                                              <p:pRg end="5" st="5"/>
                                            </p:txEl>
                                          </p:spTgt>
                                        </p:tgtEl>
                                        <p:attrNameLst>
                                          <p:attrName>style.visibility</p:attrName>
                                        </p:attrNameLst>
                                      </p:cBhvr>
                                      <p:to>
                                        <p:strVal val="visible"/>
                                      </p:to>
                                    </p:set>
                                    <p:animEffect filter="fade" transition="in">
                                      <p:cBhvr>
                                        <p:cTn dur="1000"/>
                                        <p:tgtEl>
                                          <p:spTgt spid="42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9">
                                            <p:txEl>
                                              <p:pRg end="6" st="6"/>
                                            </p:txEl>
                                          </p:spTgt>
                                        </p:tgtEl>
                                        <p:attrNameLst>
                                          <p:attrName>style.visibility</p:attrName>
                                        </p:attrNameLst>
                                      </p:cBhvr>
                                      <p:to>
                                        <p:strVal val="visible"/>
                                      </p:to>
                                    </p:set>
                                    <p:animEffect filter="fade" transition="in">
                                      <p:cBhvr>
                                        <p:cTn dur="1000"/>
                                        <p:tgtEl>
                                          <p:spTgt spid="42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32"/>
          <p:cNvSpPr txBox="1"/>
          <p:nvPr>
            <p:ph type="title"/>
          </p:nvPr>
        </p:nvSpPr>
        <p:spPr>
          <a:xfrm>
            <a:off x="1519094" y="-225"/>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600"/>
              <a:t>UCSD Profiles API</a:t>
            </a:r>
            <a:endParaRPr sz="3600"/>
          </a:p>
        </p:txBody>
      </p:sp>
      <p:sp>
        <p:nvSpPr>
          <p:cNvPr id="441" name="Google Shape;441;p32"/>
          <p:cNvSpPr txBox="1"/>
          <p:nvPr>
            <p:ph idx="1" type="body"/>
          </p:nvPr>
        </p:nvSpPr>
        <p:spPr>
          <a:xfrm>
            <a:off x="346364" y="1116418"/>
            <a:ext cx="8368200" cy="3621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t/>
            </a:r>
            <a:endParaRPr/>
          </a:p>
        </p:txBody>
      </p:sp>
      <p:sp>
        <p:nvSpPr>
          <p:cNvPr id="442" name="Google Shape;442;p32"/>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443" name="Google Shape;443;p32"/>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pic>
        <p:nvPicPr>
          <p:cNvPr id="444" name="Google Shape;444;p32"/>
          <p:cNvPicPr preferRelativeResize="0"/>
          <p:nvPr/>
        </p:nvPicPr>
        <p:blipFill rotWithShape="1">
          <a:blip r:embed="rId3">
            <a:alphaModFix/>
          </a:blip>
          <a:srcRect b="30641" l="0" r="74979" t="6448"/>
          <a:stretch/>
        </p:blipFill>
        <p:spPr>
          <a:xfrm>
            <a:off x="4416075" y="960638"/>
            <a:ext cx="4382900" cy="3797574"/>
          </a:xfrm>
          <a:prstGeom prst="rect">
            <a:avLst/>
          </a:prstGeom>
          <a:noFill/>
          <a:ln cap="flat" cmpd="sng" w="19050">
            <a:solidFill>
              <a:srgbClr val="888888"/>
            </a:solidFill>
            <a:prstDash val="solid"/>
            <a:round/>
            <a:headEnd len="sm" w="sm" type="none"/>
            <a:tailEnd len="sm" w="sm" type="none"/>
          </a:ln>
        </p:spPr>
      </p:pic>
      <p:pic>
        <p:nvPicPr>
          <p:cNvPr id="445" name="Google Shape;445;p32"/>
          <p:cNvPicPr preferRelativeResize="0"/>
          <p:nvPr/>
        </p:nvPicPr>
        <p:blipFill rotWithShape="1">
          <a:blip r:embed="rId4">
            <a:alphaModFix/>
          </a:blip>
          <a:srcRect b="1344" l="12349" r="34161" t="8927"/>
          <a:stretch/>
        </p:blipFill>
        <p:spPr>
          <a:xfrm>
            <a:off x="347075" y="960638"/>
            <a:ext cx="4069000" cy="3797576"/>
          </a:xfrm>
          <a:prstGeom prst="rect">
            <a:avLst/>
          </a:prstGeom>
          <a:noFill/>
          <a:ln cap="flat" cmpd="sng" w="19050">
            <a:solidFill>
              <a:srgbClr val="888888"/>
            </a:solidFill>
            <a:prstDash val="solid"/>
            <a:round/>
            <a:headEnd len="sm" w="sm" type="none"/>
            <a:tailEnd len="sm" w="sm" type="none"/>
          </a:ln>
        </p:spPr>
      </p:pic>
      <p:cxnSp>
        <p:nvCxnSpPr>
          <p:cNvPr id="446" name="Google Shape;446;p32"/>
          <p:cNvCxnSpPr/>
          <p:nvPr/>
        </p:nvCxnSpPr>
        <p:spPr>
          <a:xfrm flipH="1">
            <a:off x="1217775" y="2290800"/>
            <a:ext cx="324000" cy="240300"/>
          </a:xfrm>
          <a:prstGeom prst="straightConnector1">
            <a:avLst/>
          </a:prstGeom>
          <a:noFill/>
          <a:ln cap="flat" cmpd="sng" w="19050">
            <a:solidFill>
              <a:srgbClr val="9900FF"/>
            </a:solidFill>
            <a:prstDash val="solid"/>
            <a:round/>
            <a:headEnd len="sm" w="sm" type="none"/>
            <a:tailEnd len="med" w="med" type="triangle"/>
          </a:ln>
        </p:spPr>
      </p:cxnSp>
      <p:cxnSp>
        <p:nvCxnSpPr>
          <p:cNvPr id="447" name="Google Shape;447;p32"/>
          <p:cNvCxnSpPr/>
          <p:nvPr/>
        </p:nvCxnSpPr>
        <p:spPr>
          <a:xfrm flipH="1">
            <a:off x="2195550" y="2290800"/>
            <a:ext cx="317100" cy="247800"/>
          </a:xfrm>
          <a:prstGeom prst="straightConnector1">
            <a:avLst/>
          </a:prstGeom>
          <a:noFill/>
          <a:ln cap="flat" cmpd="sng" w="19050">
            <a:solidFill>
              <a:srgbClr val="9900FF"/>
            </a:solidFill>
            <a:prstDash val="solid"/>
            <a:round/>
            <a:headEnd len="sm" w="sm" type="none"/>
            <a:tailEnd len="med" w="med" type="triangle"/>
          </a:ln>
        </p:spPr>
      </p:cxnSp>
      <p:cxnSp>
        <p:nvCxnSpPr>
          <p:cNvPr id="448" name="Google Shape;448;p32"/>
          <p:cNvCxnSpPr/>
          <p:nvPr/>
        </p:nvCxnSpPr>
        <p:spPr>
          <a:xfrm flipH="1">
            <a:off x="2997025" y="2298225"/>
            <a:ext cx="279000" cy="237000"/>
          </a:xfrm>
          <a:prstGeom prst="straightConnector1">
            <a:avLst/>
          </a:prstGeom>
          <a:noFill/>
          <a:ln cap="flat" cmpd="sng" w="19050">
            <a:solidFill>
              <a:srgbClr val="9900FF"/>
            </a:solidFill>
            <a:prstDash val="solid"/>
            <a:round/>
            <a:headEnd len="sm" w="sm" type="none"/>
            <a:tailEnd len="med" w="med" type="triangle"/>
          </a:ln>
        </p:spPr>
      </p:cxnSp>
      <p:cxnSp>
        <p:nvCxnSpPr>
          <p:cNvPr id="449" name="Google Shape;449;p32"/>
          <p:cNvCxnSpPr/>
          <p:nvPr/>
        </p:nvCxnSpPr>
        <p:spPr>
          <a:xfrm rot="10800000">
            <a:off x="3254650" y="2778175"/>
            <a:ext cx="429000" cy="1800"/>
          </a:xfrm>
          <a:prstGeom prst="straightConnector1">
            <a:avLst/>
          </a:prstGeom>
          <a:noFill/>
          <a:ln cap="flat" cmpd="sng" w="19050">
            <a:solidFill>
              <a:srgbClr val="9900FF"/>
            </a:solidFill>
            <a:prstDash val="solid"/>
            <a:round/>
            <a:headEnd len="sm" w="sm" type="none"/>
            <a:tailEnd len="med" w="med" type="triangle"/>
          </a:ln>
        </p:spPr>
      </p:cxnSp>
      <p:sp>
        <p:nvSpPr>
          <p:cNvPr id="450" name="Google Shape;450;p32"/>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33"/>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456" name="Google Shape;456;p33"/>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pic>
        <p:nvPicPr>
          <p:cNvPr id="457" name="Google Shape;457;p33"/>
          <p:cNvPicPr preferRelativeResize="0"/>
          <p:nvPr/>
        </p:nvPicPr>
        <p:blipFill rotWithShape="1">
          <a:blip r:embed="rId3">
            <a:alphaModFix/>
          </a:blip>
          <a:srcRect b="28698" l="0" r="58487" t="0"/>
          <a:stretch/>
        </p:blipFill>
        <p:spPr>
          <a:xfrm>
            <a:off x="1359362" y="1106575"/>
            <a:ext cx="6425272" cy="3627250"/>
          </a:xfrm>
          <a:prstGeom prst="rect">
            <a:avLst/>
          </a:prstGeom>
          <a:noFill/>
          <a:ln cap="flat" cmpd="sng" w="19050">
            <a:solidFill>
              <a:srgbClr val="595959"/>
            </a:solidFill>
            <a:prstDash val="solid"/>
            <a:round/>
            <a:headEnd len="sm" w="sm" type="none"/>
            <a:tailEnd len="sm" w="sm" type="none"/>
          </a:ln>
        </p:spPr>
      </p:pic>
      <p:sp>
        <p:nvSpPr>
          <p:cNvPr id="458" name="Google Shape;458;p33"/>
          <p:cNvSpPr txBox="1"/>
          <p:nvPr>
            <p:ph type="title"/>
          </p:nvPr>
        </p:nvSpPr>
        <p:spPr>
          <a:xfrm>
            <a:off x="1765894" y="-14575"/>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600"/>
              <a:t>HTML, CSS, and Javascript</a:t>
            </a:r>
            <a:endParaRPr sz="3600"/>
          </a:p>
        </p:txBody>
      </p:sp>
      <p:sp>
        <p:nvSpPr>
          <p:cNvPr id="459" name="Google Shape;459;p33"/>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34"/>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465" name="Google Shape;465;p34"/>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pic>
        <p:nvPicPr>
          <p:cNvPr id="466" name="Google Shape;466;p34"/>
          <p:cNvPicPr preferRelativeResize="0"/>
          <p:nvPr/>
        </p:nvPicPr>
        <p:blipFill rotWithShape="1">
          <a:blip r:embed="rId3">
            <a:alphaModFix/>
          </a:blip>
          <a:srcRect b="0" l="0" r="0" t="0"/>
          <a:stretch/>
        </p:blipFill>
        <p:spPr>
          <a:xfrm>
            <a:off x="1266675" y="979625"/>
            <a:ext cx="6610726" cy="3716724"/>
          </a:xfrm>
          <a:prstGeom prst="rect">
            <a:avLst/>
          </a:prstGeom>
          <a:noFill/>
          <a:ln cap="flat" cmpd="sng" w="19050">
            <a:solidFill>
              <a:srgbClr val="000000"/>
            </a:solidFill>
            <a:prstDash val="solid"/>
            <a:round/>
            <a:headEnd len="sm" w="sm" type="none"/>
            <a:tailEnd len="sm" w="sm" type="none"/>
          </a:ln>
        </p:spPr>
      </p:pic>
      <p:sp>
        <p:nvSpPr>
          <p:cNvPr id="467" name="Google Shape;467;p34"/>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
        <p:nvSpPr>
          <p:cNvPr id="468" name="Google Shape;468;p34"/>
          <p:cNvSpPr txBox="1"/>
          <p:nvPr>
            <p:ph type="title"/>
          </p:nvPr>
        </p:nvSpPr>
        <p:spPr>
          <a:xfrm>
            <a:off x="1765894" y="-14575"/>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600"/>
              <a:t>HTML, CSS, and Javascript</a:t>
            </a:r>
            <a:endParaRPr sz="3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35"/>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474" name="Google Shape;474;p35"/>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pic>
        <p:nvPicPr>
          <p:cNvPr id="475" name="Google Shape;475;p35"/>
          <p:cNvPicPr preferRelativeResize="0"/>
          <p:nvPr/>
        </p:nvPicPr>
        <p:blipFill rotWithShape="1">
          <a:blip r:embed="rId3">
            <a:alphaModFix/>
          </a:blip>
          <a:srcRect b="0" l="0" r="0" t="0"/>
          <a:stretch/>
        </p:blipFill>
        <p:spPr>
          <a:xfrm>
            <a:off x="1273439" y="979625"/>
            <a:ext cx="6597223" cy="3709125"/>
          </a:xfrm>
          <a:prstGeom prst="rect">
            <a:avLst/>
          </a:prstGeom>
          <a:noFill/>
          <a:ln cap="flat" cmpd="sng" w="19050">
            <a:solidFill>
              <a:schemeClr val="dk2"/>
            </a:solidFill>
            <a:prstDash val="solid"/>
            <a:round/>
            <a:headEnd len="sm" w="sm" type="none"/>
            <a:tailEnd len="sm" w="sm" type="none"/>
          </a:ln>
        </p:spPr>
      </p:pic>
      <p:sp>
        <p:nvSpPr>
          <p:cNvPr id="476" name="Google Shape;476;p35"/>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
        <p:nvSpPr>
          <p:cNvPr id="477" name="Google Shape;477;p35"/>
          <p:cNvSpPr txBox="1"/>
          <p:nvPr>
            <p:ph type="title"/>
          </p:nvPr>
        </p:nvSpPr>
        <p:spPr>
          <a:xfrm>
            <a:off x="1765894" y="-14575"/>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600"/>
              <a:t>HTML, CSS, and Javascript</a:t>
            </a:r>
            <a:endParaRPr sz="3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36"/>
          <p:cNvSpPr txBox="1"/>
          <p:nvPr>
            <p:ph type="title"/>
          </p:nvPr>
        </p:nvSpPr>
        <p:spPr>
          <a:xfrm>
            <a:off x="14353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600"/>
              <a:t>Documentation</a:t>
            </a:r>
            <a:endParaRPr sz="3600"/>
          </a:p>
        </p:txBody>
      </p:sp>
      <p:sp>
        <p:nvSpPr>
          <p:cNvPr id="483" name="Google Shape;483;p36"/>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484" name="Google Shape;484;p36"/>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pic>
        <p:nvPicPr>
          <p:cNvPr id="485" name="Google Shape;485;p36"/>
          <p:cNvPicPr preferRelativeResize="0"/>
          <p:nvPr/>
        </p:nvPicPr>
        <p:blipFill rotWithShape="1">
          <a:blip r:embed="rId3">
            <a:alphaModFix/>
          </a:blip>
          <a:srcRect b="0" l="0" r="0" t="0"/>
          <a:stretch/>
        </p:blipFill>
        <p:spPr>
          <a:xfrm>
            <a:off x="1121700" y="783575"/>
            <a:ext cx="7145323" cy="3954750"/>
          </a:xfrm>
          <a:prstGeom prst="rect">
            <a:avLst/>
          </a:prstGeom>
          <a:noFill/>
          <a:ln cap="flat" cmpd="sng" w="19050">
            <a:solidFill>
              <a:schemeClr val="dk2"/>
            </a:solidFill>
            <a:prstDash val="solid"/>
            <a:round/>
            <a:headEnd len="sm" w="sm" type="none"/>
            <a:tailEnd len="sm" w="sm" type="none"/>
          </a:ln>
        </p:spPr>
      </p:pic>
      <p:sp>
        <p:nvSpPr>
          <p:cNvPr id="486" name="Google Shape;486;p36"/>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37"/>
          <p:cNvSpPr txBox="1"/>
          <p:nvPr>
            <p:ph type="title"/>
          </p:nvPr>
        </p:nvSpPr>
        <p:spPr>
          <a:xfrm>
            <a:off x="14353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a:t>Future Plans</a:t>
            </a:r>
            <a:endParaRPr/>
          </a:p>
        </p:txBody>
      </p:sp>
      <p:sp>
        <p:nvSpPr>
          <p:cNvPr id="492" name="Google Shape;492;p37"/>
          <p:cNvSpPr txBox="1"/>
          <p:nvPr>
            <p:ph idx="1" type="body"/>
          </p:nvPr>
        </p:nvSpPr>
        <p:spPr>
          <a:xfrm>
            <a:off x="346364" y="1116418"/>
            <a:ext cx="8368200" cy="36219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 sz="1800"/>
              <a:t>Get all 8 Tables functioning on the site</a:t>
            </a:r>
            <a:endParaRPr sz="1800"/>
          </a:p>
          <a:p>
            <a:pPr indent="0" lvl="0" marL="0" rtl="0" algn="l">
              <a:lnSpc>
                <a:spcPct val="90000"/>
              </a:lnSpc>
              <a:spcBef>
                <a:spcPts val="1000"/>
              </a:spcBef>
              <a:spcAft>
                <a:spcPts val="0"/>
              </a:spcAft>
              <a:buSzPts val="1800"/>
              <a:buNone/>
            </a:pPr>
            <a:r>
              <a:t/>
            </a:r>
            <a:endParaRPr sz="1800"/>
          </a:p>
          <a:p>
            <a:pPr indent="-342900" lvl="0" marL="457200" rtl="0" algn="l">
              <a:lnSpc>
                <a:spcPct val="90000"/>
              </a:lnSpc>
              <a:spcBef>
                <a:spcPts val="1000"/>
              </a:spcBef>
              <a:spcAft>
                <a:spcPts val="0"/>
              </a:spcAft>
              <a:buSzPts val="1800"/>
              <a:buChar char="•"/>
            </a:pPr>
            <a:r>
              <a:rPr lang="en" sz="1800"/>
              <a:t>Ability to save drafts and edits for later use</a:t>
            </a:r>
            <a:endParaRPr sz="1800"/>
          </a:p>
          <a:p>
            <a:pPr indent="0" lvl="0" marL="0" rtl="0" algn="l">
              <a:lnSpc>
                <a:spcPct val="90000"/>
              </a:lnSpc>
              <a:spcBef>
                <a:spcPts val="1000"/>
              </a:spcBef>
              <a:spcAft>
                <a:spcPts val="0"/>
              </a:spcAft>
              <a:buSzPts val="1800"/>
              <a:buNone/>
            </a:pPr>
            <a:r>
              <a:t/>
            </a:r>
            <a:endParaRPr sz="1800"/>
          </a:p>
          <a:p>
            <a:pPr indent="-342900" lvl="0" marL="457200" rtl="0" algn="l">
              <a:lnSpc>
                <a:spcPct val="90000"/>
              </a:lnSpc>
              <a:spcBef>
                <a:spcPts val="1000"/>
              </a:spcBef>
              <a:spcAft>
                <a:spcPts val="0"/>
              </a:spcAft>
              <a:buSzPts val="1800"/>
              <a:buChar char="•"/>
            </a:pPr>
            <a:r>
              <a:rPr lang="en" sz="1800"/>
              <a:t>Database cleaning, restrictions, and security</a:t>
            </a:r>
            <a:endParaRPr sz="1800"/>
          </a:p>
          <a:p>
            <a:pPr indent="0" lvl="0" marL="0" rtl="0" algn="l">
              <a:lnSpc>
                <a:spcPct val="90000"/>
              </a:lnSpc>
              <a:spcBef>
                <a:spcPts val="1000"/>
              </a:spcBef>
              <a:spcAft>
                <a:spcPts val="0"/>
              </a:spcAft>
              <a:buSzPts val="1800"/>
              <a:buNone/>
            </a:pPr>
            <a:r>
              <a:t/>
            </a:r>
            <a:endParaRPr sz="1800"/>
          </a:p>
          <a:p>
            <a:pPr indent="-342900" lvl="0" marL="457200" rtl="0" algn="l">
              <a:lnSpc>
                <a:spcPct val="90000"/>
              </a:lnSpc>
              <a:spcBef>
                <a:spcPts val="1000"/>
              </a:spcBef>
              <a:spcAft>
                <a:spcPts val="0"/>
              </a:spcAft>
              <a:buSzPts val="1800"/>
              <a:buChar char="•"/>
            </a:pPr>
            <a:r>
              <a:rPr lang="en" sz="1800"/>
              <a:t>Faculty Sign-in Page and auto redirection to subpages</a:t>
            </a:r>
            <a:endParaRPr sz="1800"/>
          </a:p>
          <a:p>
            <a:pPr indent="0" lvl="0" marL="0" rtl="0" algn="l">
              <a:lnSpc>
                <a:spcPct val="90000"/>
              </a:lnSpc>
              <a:spcBef>
                <a:spcPts val="1000"/>
              </a:spcBef>
              <a:spcAft>
                <a:spcPts val="0"/>
              </a:spcAft>
              <a:buSzPts val="1800"/>
              <a:buNone/>
            </a:pPr>
            <a:r>
              <a:t/>
            </a:r>
            <a:endParaRPr sz="1800"/>
          </a:p>
          <a:p>
            <a:pPr indent="-342900" lvl="0" marL="457200" rtl="0" algn="l">
              <a:lnSpc>
                <a:spcPct val="90000"/>
              </a:lnSpc>
              <a:spcBef>
                <a:spcPts val="1000"/>
              </a:spcBef>
              <a:spcAft>
                <a:spcPts val="0"/>
              </a:spcAft>
              <a:buSzPts val="1800"/>
              <a:buChar char="•"/>
            </a:pPr>
            <a:r>
              <a:rPr lang="en" sz="1800"/>
              <a:t>Ability to email notifications to faculty and trainees</a:t>
            </a:r>
            <a:endParaRPr sz="1800"/>
          </a:p>
        </p:txBody>
      </p:sp>
      <p:sp>
        <p:nvSpPr>
          <p:cNvPr id="493" name="Google Shape;493;p37"/>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
        <p:nvSpPr>
          <p:cNvPr id="494" name="Google Shape;494;p37"/>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495" name="Google Shape;495;p37"/>
          <p:cNvSpPr txBox="1"/>
          <p:nvPr>
            <p:ph idx="11" type="ftr"/>
          </p:nvPr>
        </p:nvSpPr>
        <p:spPr>
          <a:xfrm>
            <a:off x="2650836" y="4860782"/>
            <a:ext cx="38424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38"/>
          <p:cNvSpPr txBox="1"/>
          <p:nvPr>
            <p:ph type="title"/>
          </p:nvPr>
        </p:nvSpPr>
        <p:spPr>
          <a:xfrm>
            <a:off x="14353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600"/>
              <a:t>What We Learned</a:t>
            </a:r>
            <a:endParaRPr sz="3600"/>
          </a:p>
        </p:txBody>
      </p:sp>
      <p:sp>
        <p:nvSpPr>
          <p:cNvPr id="501" name="Google Shape;501;p38"/>
          <p:cNvSpPr txBox="1"/>
          <p:nvPr>
            <p:ph idx="1" type="body"/>
          </p:nvPr>
        </p:nvSpPr>
        <p:spPr>
          <a:xfrm>
            <a:off x="456864" y="1116530"/>
            <a:ext cx="8368200" cy="3621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 sz="1800"/>
              <a:t>Programing</a:t>
            </a:r>
            <a:endParaRPr sz="1800"/>
          </a:p>
          <a:p>
            <a:pPr indent="-342900" lvl="0" marL="457200" rtl="0" algn="l">
              <a:lnSpc>
                <a:spcPct val="90000"/>
              </a:lnSpc>
              <a:spcBef>
                <a:spcPts val="1000"/>
              </a:spcBef>
              <a:spcAft>
                <a:spcPts val="0"/>
              </a:spcAft>
              <a:buSzPts val="1800"/>
              <a:buChar char="•"/>
            </a:pPr>
            <a:r>
              <a:rPr lang="en" sz="1800"/>
              <a:t>Python (Flask, APIs)</a:t>
            </a:r>
            <a:endParaRPr sz="1800"/>
          </a:p>
          <a:p>
            <a:pPr indent="-342900" lvl="0" marL="457200" rtl="0" algn="l">
              <a:lnSpc>
                <a:spcPct val="90000"/>
              </a:lnSpc>
              <a:spcBef>
                <a:spcPts val="0"/>
              </a:spcBef>
              <a:spcAft>
                <a:spcPts val="0"/>
              </a:spcAft>
              <a:buSzPts val="1800"/>
              <a:buChar char="•"/>
            </a:pPr>
            <a:r>
              <a:rPr lang="en" sz="1800"/>
              <a:t>HTML, Javascript, and CSS</a:t>
            </a:r>
            <a:endParaRPr sz="1800"/>
          </a:p>
          <a:p>
            <a:pPr indent="0" lvl="0" marL="0" rtl="0" algn="l">
              <a:lnSpc>
                <a:spcPct val="90000"/>
              </a:lnSpc>
              <a:spcBef>
                <a:spcPts val="1000"/>
              </a:spcBef>
              <a:spcAft>
                <a:spcPts val="0"/>
              </a:spcAft>
              <a:buSzPts val="1800"/>
              <a:buNone/>
            </a:pPr>
            <a:r>
              <a:rPr lang="en" sz="1800"/>
              <a:t>Database</a:t>
            </a:r>
            <a:endParaRPr sz="1800"/>
          </a:p>
          <a:p>
            <a:pPr indent="-342900" lvl="0" marL="457200" rtl="0" algn="l">
              <a:lnSpc>
                <a:spcPct val="90000"/>
              </a:lnSpc>
              <a:spcBef>
                <a:spcPts val="1000"/>
              </a:spcBef>
              <a:spcAft>
                <a:spcPts val="0"/>
              </a:spcAft>
              <a:buSzPts val="1800"/>
              <a:buChar char="•"/>
            </a:pPr>
            <a:r>
              <a:rPr lang="en" sz="1800"/>
              <a:t>Relational Database Design</a:t>
            </a:r>
            <a:endParaRPr sz="1800"/>
          </a:p>
          <a:p>
            <a:pPr indent="-342900" lvl="0" marL="457200" rtl="0" algn="l">
              <a:lnSpc>
                <a:spcPct val="90000"/>
              </a:lnSpc>
              <a:spcBef>
                <a:spcPts val="0"/>
              </a:spcBef>
              <a:spcAft>
                <a:spcPts val="0"/>
              </a:spcAft>
              <a:buSzPts val="1800"/>
              <a:buChar char="•"/>
            </a:pPr>
            <a:r>
              <a:rPr lang="en" sz="1800"/>
              <a:t>SQL and MySQL Workbench</a:t>
            </a:r>
            <a:endParaRPr sz="1800"/>
          </a:p>
          <a:p>
            <a:pPr indent="0" lvl="0" marL="0" rtl="0" algn="l">
              <a:lnSpc>
                <a:spcPct val="90000"/>
              </a:lnSpc>
              <a:spcBef>
                <a:spcPts val="1000"/>
              </a:spcBef>
              <a:spcAft>
                <a:spcPts val="0"/>
              </a:spcAft>
              <a:buSzPts val="1800"/>
              <a:buNone/>
            </a:pPr>
            <a:r>
              <a:rPr lang="en" sz="1800"/>
              <a:t>Logistics</a:t>
            </a:r>
            <a:endParaRPr sz="1800"/>
          </a:p>
          <a:p>
            <a:pPr indent="-342900" lvl="0" marL="457200" rtl="0" algn="l">
              <a:lnSpc>
                <a:spcPct val="90000"/>
              </a:lnSpc>
              <a:spcBef>
                <a:spcPts val="1000"/>
              </a:spcBef>
              <a:spcAft>
                <a:spcPts val="0"/>
              </a:spcAft>
              <a:buSzPts val="1800"/>
              <a:buChar char="•"/>
            </a:pPr>
            <a:r>
              <a:rPr lang="en" sz="1800"/>
              <a:t>Front end Design</a:t>
            </a:r>
            <a:endParaRPr sz="1800"/>
          </a:p>
          <a:p>
            <a:pPr indent="-342900" lvl="0" marL="457200" rtl="0" algn="l">
              <a:lnSpc>
                <a:spcPct val="90000"/>
              </a:lnSpc>
              <a:spcBef>
                <a:spcPts val="0"/>
              </a:spcBef>
              <a:spcAft>
                <a:spcPts val="0"/>
              </a:spcAft>
              <a:buSzPts val="1800"/>
              <a:buChar char="•"/>
            </a:pPr>
            <a:r>
              <a:rPr lang="en" sz="1800"/>
              <a:t>Amazon Web Services</a:t>
            </a:r>
            <a:endParaRPr sz="1800"/>
          </a:p>
          <a:p>
            <a:pPr indent="-342900" lvl="0" marL="457200" rtl="0" algn="l">
              <a:lnSpc>
                <a:spcPct val="90000"/>
              </a:lnSpc>
              <a:spcBef>
                <a:spcPts val="0"/>
              </a:spcBef>
              <a:spcAft>
                <a:spcPts val="0"/>
              </a:spcAft>
              <a:buSzPts val="1800"/>
              <a:buChar char="•"/>
            </a:pPr>
            <a:r>
              <a:rPr lang="en" sz="1800"/>
              <a:t>Documentation</a:t>
            </a:r>
            <a:endParaRPr sz="1800"/>
          </a:p>
        </p:txBody>
      </p:sp>
      <p:sp>
        <p:nvSpPr>
          <p:cNvPr id="502" name="Google Shape;502;p38"/>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503" name="Google Shape;503;p38"/>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504" name="Google Shape;504;p38"/>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39"/>
          <p:cNvSpPr txBox="1"/>
          <p:nvPr/>
        </p:nvSpPr>
        <p:spPr>
          <a:xfrm>
            <a:off x="5352074" y="3503094"/>
            <a:ext cx="3604500" cy="6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chemeClr val="lt1"/>
                </a:solidFill>
                <a:latin typeface="Lucida Sans"/>
                <a:ea typeface="Lucida Sans"/>
                <a:cs typeface="Lucida Sans"/>
                <a:sym typeface="Lucida Sans"/>
              </a:rPr>
              <a:t>Questions?</a:t>
            </a:r>
            <a:endParaRPr b="0" i="0" sz="1400" u="none" cap="none" strike="noStrike">
              <a:solidFill>
                <a:srgbClr val="000000"/>
              </a:solidFill>
              <a:latin typeface="Arial"/>
              <a:ea typeface="Arial"/>
              <a:cs typeface="Arial"/>
              <a:sym typeface="Arial"/>
            </a:endParaRPr>
          </a:p>
        </p:txBody>
      </p:sp>
      <p:sp>
        <p:nvSpPr>
          <p:cNvPr id="511" name="Google Shape;511;p39"/>
          <p:cNvSpPr txBox="1"/>
          <p:nvPr/>
        </p:nvSpPr>
        <p:spPr>
          <a:xfrm>
            <a:off x="255175" y="2369300"/>
            <a:ext cx="3178500" cy="249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chemeClr val="dk1"/>
                </a:solidFill>
                <a:latin typeface="Lucida Sans"/>
                <a:ea typeface="Lucida Sans"/>
                <a:cs typeface="Lucida Sans"/>
                <a:sym typeface="Lucida Sans"/>
              </a:rPr>
              <a:t>Acknowledgements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Lucida Sans"/>
              <a:buChar char="●"/>
            </a:pPr>
            <a:r>
              <a:rPr b="0" i="0" lang="en" u="none" cap="none" strike="noStrike">
                <a:solidFill>
                  <a:schemeClr val="dk1"/>
                </a:solidFill>
                <a:latin typeface="Lucida Sans"/>
                <a:ea typeface="Lucida Sans"/>
                <a:cs typeface="Lucida Sans"/>
                <a:sym typeface="Lucida Sans"/>
              </a:rPr>
              <a:t>Dr. Lucila Ohno-Machado </a:t>
            </a:r>
            <a:endParaRPr b="0" i="0" u="none" cap="none" strike="noStrike">
              <a:solidFill>
                <a:schemeClr val="dk1"/>
              </a:solidFill>
              <a:latin typeface="Lucida Sans"/>
              <a:ea typeface="Lucida Sans"/>
              <a:cs typeface="Lucida Sans"/>
              <a:sym typeface="Lucida Sans"/>
            </a:endParaRPr>
          </a:p>
          <a:p>
            <a:pPr indent="-317500" lvl="0" marL="457200" marR="0" rtl="0" algn="l">
              <a:lnSpc>
                <a:spcPct val="100000"/>
              </a:lnSpc>
              <a:spcBef>
                <a:spcPts val="0"/>
              </a:spcBef>
              <a:spcAft>
                <a:spcPts val="0"/>
              </a:spcAft>
              <a:buClr>
                <a:schemeClr val="dk1"/>
              </a:buClr>
              <a:buSzPts val="1400"/>
              <a:buFont typeface="Lucida Sans"/>
              <a:buChar char="●"/>
            </a:pPr>
            <a:r>
              <a:rPr b="0" i="0" lang="en" u="none" cap="none" strike="noStrike">
                <a:solidFill>
                  <a:schemeClr val="dk1"/>
                </a:solidFill>
                <a:latin typeface="Lucida Sans"/>
                <a:ea typeface="Lucida Sans"/>
                <a:cs typeface="Lucida Sans"/>
                <a:sym typeface="Lucida Sans"/>
              </a:rPr>
              <a:t>Kai Post</a:t>
            </a:r>
            <a:endParaRPr b="0" i="0" u="none" cap="none" strike="noStrike">
              <a:solidFill>
                <a:schemeClr val="dk1"/>
              </a:solidFill>
              <a:latin typeface="Lucida Sans"/>
              <a:ea typeface="Lucida Sans"/>
              <a:cs typeface="Lucida Sans"/>
              <a:sym typeface="Lucida Sans"/>
            </a:endParaRPr>
          </a:p>
          <a:p>
            <a:pPr indent="-317500" lvl="0" marL="457200" marR="0" rtl="0" algn="l">
              <a:lnSpc>
                <a:spcPct val="100000"/>
              </a:lnSpc>
              <a:spcBef>
                <a:spcPts val="0"/>
              </a:spcBef>
              <a:spcAft>
                <a:spcPts val="0"/>
              </a:spcAft>
              <a:buClr>
                <a:schemeClr val="dk1"/>
              </a:buClr>
              <a:buSzPts val="1400"/>
              <a:buFont typeface="Lucida Sans"/>
              <a:buChar char="●"/>
            </a:pPr>
            <a:r>
              <a:rPr b="0" i="0" lang="en" u="none" cap="none" strike="noStrike">
                <a:solidFill>
                  <a:schemeClr val="dk1"/>
                </a:solidFill>
                <a:latin typeface="Lucida Sans"/>
                <a:ea typeface="Lucida Sans"/>
                <a:cs typeface="Lucida Sans"/>
                <a:sym typeface="Lucida Sans"/>
              </a:rPr>
              <a:t>Paulina Paul</a:t>
            </a:r>
            <a:endParaRPr b="0" i="0" u="none" cap="none" strike="noStrike">
              <a:solidFill>
                <a:schemeClr val="dk1"/>
              </a:solidFill>
              <a:latin typeface="Lucida Sans"/>
              <a:ea typeface="Lucida Sans"/>
              <a:cs typeface="Lucida Sans"/>
              <a:sym typeface="Lucida Sans"/>
            </a:endParaRPr>
          </a:p>
          <a:p>
            <a:pPr indent="-317500" lvl="0" marL="457200" marR="0" rtl="0" algn="l">
              <a:lnSpc>
                <a:spcPct val="100000"/>
              </a:lnSpc>
              <a:spcBef>
                <a:spcPts val="0"/>
              </a:spcBef>
              <a:spcAft>
                <a:spcPts val="0"/>
              </a:spcAft>
              <a:buClr>
                <a:schemeClr val="dk1"/>
              </a:buClr>
              <a:buSzPts val="1400"/>
              <a:buFont typeface="Lucida Sans"/>
              <a:buChar char="●"/>
            </a:pPr>
            <a:r>
              <a:rPr b="0" i="0" lang="en" u="none" cap="none" strike="noStrike">
                <a:solidFill>
                  <a:schemeClr val="dk1"/>
                </a:solidFill>
                <a:latin typeface="Lucida Sans"/>
                <a:ea typeface="Lucida Sans"/>
                <a:cs typeface="Lucida Sans"/>
                <a:sym typeface="Lucida Sans"/>
              </a:rPr>
              <a:t>Jill Weller </a:t>
            </a:r>
            <a:endParaRPr b="0" i="0" u="none" cap="none" strike="noStrike">
              <a:solidFill>
                <a:schemeClr val="dk1"/>
              </a:solidFill>
              <a:latin typeface="Lucida Sans"/>
              <a:ea typeface="Lucida Sans"/>
              <a:cs typeface="Lucida Sans"/>
              <a:sym typeface="Lucida Sans"/>
            </a:endParaRPr>
          </a:p>
          <a:p>
            <a:pPr indent="-317500" lvl="0" marL="457200" marR="0" rtl="0" algn="l">
              <a:lnSpc>
                <a:spcPct val="100000"/>
              </a:lnSpc>
              <a:spcBef>
                <a:spcPts val="0"/>
              </a:spcBef>
              <a:spcAft>
                <a:spcPts val="0"/>
              </a:spcAft>
              <a:buClr>
                <a:schemeClr val="dk1"/>
              </a:buClr>
              <a:buSzPts val="1400"/>
              <a:buFont typeface="Lucida Sans"/>
              <a:buChar char="●"/>
            </a:pPr>
            <a:r>
              <a:rPr b="0" i="0" lang="en" u="none" cap="none" strike="noStrike">
                <a:solidFill>
                  <a:schemeClr val="dk1"/>
                </a:solidFill>
                <a:latin typeface="Lucida Sans"/>
                <a:ea typeface="Lucida Sans"/>
                <a:cs typeface="Lucida Sans"/>
                <a:sym typeface="Lucida Sans"/>
              </a:rPr>
              <a:t>Eric Rosenzweig</a:t>
            </a:r>
            <a:endParaRPr b="0" i="0" u="none" cap="none" strike="noStrike">
              <a:solidFill>
                <a:schemeClr val="dk1"/>
              </a:solidFill>
              <a:latin typeface="Lucida Sans"/>
              <a:ea typeface="Lucida Sans"/>
              <a:cs typeface="Lucida Sans"/>
              <a:sym typeface="Lucida Sans"/>
            </a:endParaRPr>
          </a:p>
          <a:p>
            <a:pPr indent="-317500" lvl="0" marL="457200" marR="0" rtl="0" algn="l">
              <a:lnSpc>
                <a:spcPct val="100000"/>
              </a:lnSpc>
              <a:spcBef>
                <a:spcPts val="0"/>
              </a:spcBef>
              <a:spcAft>
                <a:spcPts val="0"/>
              </a:spcAft>
              <a:buClr>
                <a:schemeClr val="dk1"/>
              </a:buClr>
              <a:buSzPts val="1400"/>
              <a:buFont typeface="Lucida Sans"/>
              <a:buChar char="●"/>
            </a:pPr>
            <a:r>
              <a:rPr b="0" i="0" lang="en" u="none" cap="none" strike="noStrike">
                <a:solidFill>
                  <a:schemeClr val="dk1"/>
                </a:solidFill>
                <a:latin typeface="Lucida Sans"/>
                <a:ea typeface="Lucida Sans"/>
                <a:cs typeface="Lucida Sans"/>
                <a:sym typeface="Lucida Sans"/>
              </a:rPr>
              <a:t>Ari Widjaja</a:t>
            </a:r>
            <a:endParaRPr b="0" i="0" u="none" cap="none" strike="noStrike">
              <a:solidFill>
                <a:schemeClr val="dk1"/>
              </a:solidFill>
              <a:latin typeface="Lucida Sans"/>
              <a:ea typeface="Lucida Sans"/>
              <a:cs typeface="Lucida Sans"/>
              <a:sym typeface="Lucida Sans"/>
            </a:endParaRPr>
          </a:p>
          <a:p>
            <a:pPr indent="-317500" lvl="0" marL="457200" rtl="0" algn="l">
              <a:spcBef>
                <a:spcPts val="0"/>
              </a:spcBef>
              <a:spcAft>
                <a:spcPts val="0"/>
              </a:spcAft>
              <a:buClr>
                <a:schemeClr val="dk1"/>
              </a:buClr>
              <a:buSzPts val="1400"/>
              <a:buFont typeface="Lucida Sans"/>
              <a:buChar char="●"/>
            </a:pPr>
            <a:r>
              <a:rPr lang="en">
                <a:solidFill>
                  <a:schemeClr val="dk1"/>
                </a:solidFill>
                <a:latin typeface="Lucida Sans"/>
                <a:ea typeface="Lucida Sans"/>
                <a:cs typeface="Lucida Sans"/>
                <a:sym typeface="Lucida Sans"/>
              </a:rPr>
              <a:t>Dr. Jejo Koola</a:t>
            </a:r>
            <a:endParaRPr>
              <a:solidFill>
                <a:schemeClr val="dk1"/>
              </a:solidFill>
              <a:latin typeface="Lucida Sans"/>
              <a:ea typeface="Lucida Sans"/>
              <a:cs typeface="Lucida Sans"/>
              <a:sym typeface="Lucida Sans"/>
            </a:endParaRPr>
          </a:p>
          <a:p>
            <a:pPr indent="-317500" lvl="0" marL="457200" rtl="0" algn="l">
              <a:spcBef>
                <a:spcPts val="0"/>
              </a:spcBef>
              <a:spcAft>
                <a:spcPts val="0"/>
              </a:spcAft>
              <a:buClr>
                <a:schemeClr val="dk1"/>
              </a:buClr>
              <a:buSzPts val="1400"/>
              <a:buFont typeface="Lucida Sans"/>
              <a:buChar char="●"/>
            </a:pPr>
            <a:r>
              <a:rPr lang="en">
                <a:solidFill>
                  <a:schemeClr val="dk1"/>
                </a:solidFill>
                <a:latin typeface="Lucida Sans"/>
                <a:ea typeface="Lucida Sans"/>
                <a:cs typeface="Lucida Sans"/>
                <a:sym typeface="Lucida Sans"/>
              </a:rPr>
              <a:t>Dr Tsung-Ting Kuo</a:t>
            </a:r>
            <a:endParaRPr>
              <a:solidFill>
                <a:schemeClr val="dk1"/>
              </a:solidFill>
              <a:latin typeface="Lucida Sans"/>
              <a:ea typeface="Lucida Sans"/>
              <a:cs typeface="Lucida Sans"/>
              <a:sym typeface="Lucida Sans"/>
            </a:endParaRPr>
          </a:p>
          <a:p>
            <a:pPr indent="-317500" lvl="0" marL="457200" rtl="0" algn="l">
              <a:spcBef>
                <a:spcPts val="0"/>
              </a:spcBef>
              <a:spcAft>
                <a:spcPts val="0"/>
              </a:spcAft>
              <a:buClr>
                <a:schemeClr val="dk1"/>
              </a:buClr>
              <a:buSzPts val="1400"/>
              <a:buFont typeface="Lucida Sans"/>
              <a:buChar char="●"/>
            </a:pPr>
            <a:r>
              <a:rPr lang="en">
                <a:solidFill>
                  <a:schemeClr val="dk1"/>
                </a:solidFill>
                <a:latin typeface="Lucida Sans"/>
                <a:ea typeface="Lucida Sans"/>
                <a:cs typeface="Lucida Sans"/>
                <a:sym typeface="Lucida Sans"/>
              </a:rPr>
              <a:t>Elizabeth Santillanez</a:t>
            </a:r>
            <a:endParaRPr>
              <a:solidFill>
                <a:schemeClr val="dk1"/>
              </a:solidFill>
              <a:latin typeface="Lucida Sans"/>
              <a:ea typeface="Lucida Sans"/>
              <a:cs typeface="Lucida Sans"/>
              <a:sym typeface="Lucida Sans"/>
            </a:endParaRPr>
          </a:p>
          <a:p>
            <a:pPr indent="-317500" lvl="0" marL="457200" rtl="0" algn="l">
              <a:spcBef>
                <a:spcPts val="0"/>
              </a:spcBef>
              <a:spcAft>
                <a:spcPts val="0"/>
              </a:spcAft>
              <a:buClr>
                <a:schemeClr val="dk1"/>
              </a:buClr>
              <a:buSzPts val="1400"/>
              <a:buFont typeface="Lucida Sans"/>
              <a:buChar char="●"/>
            </a:pPr>
            <a:r>
              <a:rPr lang="en">
                <a:solidFill>
                  <a:schemeClr val="dk1"/>
                </a:solidFill>
                <a:latin typeface="Lucida Sans"/>
                <a:ea typeface="Lucida Sans"/>
                <a:cs typeface="Lucida Sans"/>
                <a:sym typeface="Lucida Sans"/>
              </a:rPr>
              <a:t>Nancy Herbst</a:t>
            </a:r>
            <a:endParaRPr>
              <a:solidFill>
                <a:schemeClr val="dk1"/>
              </a:solidFill>
              <a:latin typeface="Lucida Sans"/>
              <a:ea typeface="Lucida Sans"/>
              <a:cs typeface="Lucida Sans"/>
              <a:sym typeface="Lucida Sans"/>
            </a:endParaRPr>
          </a:p>
          <a:p>
            <a:pPr indent="0" lvl="0" marL="457200" marR="0" rtl="0" algn="l">
              <a:lnSpc>
                <a:spcPct val="100000"/>
              </a:lnSpc>
              <a:spcBef>
                <a:spcPts val="0"/>
              </a:spcBef>
              <a:spcAft>
                <a:spcPts val="0"/>
              </a:spcAft>
              <a:buClr>
                <a:srgbClr val="000000"/>
              </a:buClr>
              <a:buSzPts val="1600"/>
              <a:buFont typeface="Arial"/>
              <a:buNone/>
            </a:pPr>
            <a:r>
              <a:rPr b="0" i="0" lang="en" u="none" cap="none" strike="noStrike">
                <a:solidFill>
                  <a:schemeClr val="dk1"/>
                </a:solidFill>
                <a:latin typeface="Lucida Sans"/>
                <a:ea typeface="Lucida Sans"/>
                <a:cs typeface="Lucida Sans"/>
                <a:sym typeface="Lucida Sans"/>
              </a:rPr>
              <a:t> </a:t>
            </a:r>
            <a:endParaRPr b="0" i="0" u="none" cap="none" strike="noStrike">
              <a:solidFill>
                <a:schemeClr val="dk1"/>
              </a:solidFill>
              <a:latin typeface="Lucida Sans"/>
              <a:ea typeface="Lucida Sans"/>
              <a:cs typeface="Lucida Sans"/>
              <a:sym typeface="Lucida Sans"/>
            </a:endParaRPr>
          </a:p>
          <a:p>
            <a:pPr indent="0" lvl="0" marL="457200" marR="0" rtl="0" algn="l">
              <a:lnSpc>
                <a:spcPct val="100000"/>
              </a:lnSpc>
              <a:spcBef>
                <a:spcPts val="0"/>
              </a:spcBef>
              <a:spcAft>
                <a:spcPts val="0"/>
              </a:spcAft>
              <a:buClr>
                <a:srgbClr val="000000"/>
              </a:buClr>
              <a:buSzPts val="1600"/>
              <a:buFont typeface="Arial"/>
              <a:buNone/>
            </a:pPr>
            <a:r>
              <a:t/>
            </a:r>
            <a:endParaRPr b="0" i="0" u="none" cap="none" strike="noStrike">
              <a:solidFill>
                <a:schemeClr val="dk1"/>
              </a:solidFill>
              <a:latin typeface="Lucida Sans"/>
              <a:ea typeface="Lucida Sans"/>
              <a:cs typeface="Lucida Sans"/>
              <a:sym typeface="Lucida San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Lucida Sans"/>
              <a:ea typeface="Lucida Sans"/>
              <a:cs typeface="Lucida Sans"/>
              <a:sym typeface="Lucida Sans"/>
            </a:endParaRPr>
          </a:p>
        </p:txBody>
      </p:sp>
      <p:sp>
        <p:nvSpPr>
          <p:cNvPr id="512" name="Google Shape;512;p39"/>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513" name="Google Shape;513;p39"/>
          <p:cNvSpPr txBox="1"/>
          <p:nvPr>
            <p:ph idx="11" type="ftr"/>
          </p:nvPr>
        </p:nvSpPr>
        <p:spPr>
          <a:xfrm>
            <a:off x="2650836" y="4860782"/>
            <a:ext cx="38424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514" name="Google Shape;514;p39"/>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4"/>
          <p:cNvSpPr txBox="1"/>
          <p:nvPr>
            <p:ph type="title"/>
          </p:nvPr>
        </p:nvSpPr>
        <p:spPr>
          <a:xfrm>
            <a:off x="14353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rgbClr val="296CA8"/>
              </a:buClr>
              <a:buSzPts val="4400"/>
              <a:buFont typeface="Lucida Sans"/>
              <a:buNone/>
            </a:pPr>
            <a:r>
              <a:rPr lang="en" sz="3600"/>
              <a:t>Outline</a:t>
            </a:r>
            <a:endParaRPr sz="3600"/>
          </a:p>
        </p:txBody>
      </p:sp>
      <p:sp>
        <p:nvSpPr>
          <p:cNvPr id="131" name="Google Shape;131;p4"/>
          <p:cNvSpPr txBox="1"/>
          <p:nvPr>
            <p:ph idx="1" type="body"/>
          </p:nvPr>
        </p:nvSpPr>
        <p:spPr>
          <a:xfrm>
            <a:off x="346375" y="874650"/>
            <a:ext cx="8368200" cy="3863700"/>
          </a:xfrm>
          <a:prstGeom prst="rect">
            <a:avLst/>
          </a:prstGeom>
          <a:noFill/>
          <a:ln>
            <a:noFill/>
          </a:ln>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t/>
            </a:r>
            <a:endParaRPr sz="1800"/>
          </a:p>
          <a:p>
            <a:pPr indent="-165100" lvl="0" marL="228600" rtl="0" algn="l">
              <a:lnSpc>
                <a:spcPct val="150000"/>
              </a:lnSpc>
              <a:spcBef>
                <a:spcPts val="0"/>
              </a:spcBef>
              <a:spcAft>
                <a:spcPts val="0"/>
              </a:spcAft>
              <a:buClr>
                <a:schemeClr val="dk1"/>
              </a:buClr>
              <a:buSzPts val="1800"/>
              <a:buChar char="•"/>
            </a:pPr>
            <a:r>
              <a:rPr lang="en" sz="1800"/>
              <a:t>The Problem</a:t>
            </a:r>
            <a:endParaRPr sz="1800"/>
          </a:p>
          <a:p>
            <a:pPr indent="-171450" lvl="0" marL="228600" rtl="0" algn="l">
              <a:lnSpc>
                <a:spcPct val="150000"/>
              </a:lnSpc>
              <a:spcBef>
                <a:spcPts val="1000"/>
              </a:spcBef>
              <a:spcAft>
                <a:spcPts val="0"/>
              </a:spcAft>
              <a:buSzPts val="1800"/>
              <a:buChar char="•"/>
            </a:pPr>
            <a:r>
              <a:rPr lang="en" sz="1800"/>
              <a:t>The Benefits of Our Implementation</a:t>
            </a:r>
            <a:endParaRPr sz="1800"/>
          </a:p>
          <a:p>
            <a:pPr indent="-165100" lvl="0" marL="228600" rtl="0" algn="l">
              <a:lnSpc>
                <a:spcPct val="150000"/>
              </a:lnSpc>
              <a:spcBef>
                <a:spcPts val="1000"/>
              </a:spcBef>
              <a:spcAft>
                <a:spcPts val="0"/>
              </a:spcAft>
              <a:buClr>
                <a:schemeClr val="dk1"/>
              </a:buClr>
              <a:buSzPts val="1800"/>
              <a:buChar char="•"/>
            </a:pPr>
            <a:r>
              <a:rPr lang="en" sz="1800"/>
              <a:t>The Interface</a:t>
            </a:r>
            <a:endParaRPr sz="1800"/>
          </a:p>
          <a:p>
            <a:pPr indent="-165100" lvl="0" marL="228600" rtl="0" algn="l">
              <a:lnSpc>
                <a:spcPct val="150000"/>
              </a:lnSpc>
              <a:spcBef>
                <a:spcPts val="1000"/>
              </a:spcBef>
              <a:spcAft>
                <a:spcPts val="0"/>
              </a:spcAft>
              <a:buSzPts val="1800"/>
              <a:buChar char="•"/>
            </a:pPr>
            <a:r>
              <a:rPr lang="en" sz="1800"/>
              <a:t>The Database</a:t>
            </a:r>
            <a:endParaRPr sz="1800"/>
          </a:p>
          <a:p>
            <a:pPr indent="-165100" lvl="0" marL="228600" rtl="0" algn="l">
              <a:lnSpc>
                <a:spcPct val="150000"/>
              </a:lnSpc>
              <a:spcBef>
                <a:spcPts val="1000"/>
              </a:spcBef>
              <a:spcAft>
                <a:spcPts val="0"/>
              </a:spcAft>
              <a:buSzPts val="1800"/>
              <a:buChar char="•"/>
            </a:pPr>
            <a:r>
              <a:rPr lang="en" sz="1800"/>
              <a:t>Future Plans</a:t>
            </a:r>
            <a:endParaRPr sz="1800"/>
          </a:p>
          <a:p>
            <a:pPr indent="-165100" lvl="0" marL="228600" rtl="0" algn="l">
              <a:lnSpc>
                <a:spcPct val="150000"/>
              </a:lnSpc>
              <a:spcBef>
                <a:spcPts val="1000"/>
              </a:spcBef>
              <a:spcAft>
                <a:spcPts val="0"/>
              </a:spcAft>
              <a:buSzPts val="1800"/>
              <a:buChar char="•"/>
            </a:pPr>
            <a:r>
              <a:rPr lang="en" sz="1800"/>
              <a:t>What We Learned</a:t>
            </a:r>
            <a:endParaRPr sz="1800"/>
          </a:p>
          <a:p>
            <a:pPr indent="0" lvl="0" marL="457200" rtl="0" algn="l">
              <a:lnSpc>
                <a:spcPct val="90000"/>
              </a:lnSpc>
              <a:spcBef>
                <a:spcPts val="1000"/>
              </a:spcBef>
              <a:spcAft>
                <a:spcPts val="0"/>
              </a:spcAft>
              <a:buSzPts val="1800"/>
              <a:buNone/>
            </a:pPr>
            <a:r>
              <a:t/>
            </a:r>
            <a:endParaRPr sz="2400"/>
          </a:p>
          <a:p>
            <a:pPr indent="0" lvl="0" marL="457200" rtl="0" algn="l">
              <a:lnSpc>
                <a:spcPct val="90000"/>
              </a:lnSpc>
              <a:spcBef>
                <a:spcPts val="1000"/>
              </a:spcBef>
              <a:spcAft>
                <a:spcPts val="0"/>
              </a:spcAft>
              <a:buSzPts val="1800"/>
              <a:buNone/>
            </a:pPr>
            <a:r>
              <a:t/>
            </a:r>
            <a:endParaRPr sz="2400"/>
          </a:p>
          <a:p>
            <a:pPr indent="0" lvl="0" marL="0" rtl="0" algn="l">
              <a:lnSpc>
                <a:spcPct val="90000"/>
              </a:lnSpc>
              <a:spcBef>
                <a:spcPts val="1000"/>
              </a:spcBef>
              <a:spcAft>
                <a:spcPts val="0"/>
              </a:spcAft>
              <a:buSzPts val="1800"/>
              <a:buNone/>
            </a:pPr>
            <a:r>
              <a:t/>
            </a:r>
            <a:endParaRPr sz="2400"/>
          </a:p>
          <a:p>
            <a:pPr indent="0" lvl="0" marL="0" rtl="0" algn="l">
              <a:lnSpc>
                <a:spcPct val="90000"/>
              </a:lnSpc>
              <a:spcBef>
                <a:spcPts val="1000"/>
              </a:spcBef>
              <a:spcAft>
                <a:spcPts val="0"/>
              </a:spcAft>
              <a:buSzPts val="1800"/>
              <a:buNone/>
            </a:pPr>
            <a:r>
              <a:t/>
            </a:r>
            <a:endParaRPr sz="2400"/>
          </a:p>
          <a:p>
            <a:pPr indent="0" lvl="0" marL="457200" rtl="0" algn="l">
              <a:lnSpc>
                <a:spcPct val="90000"/>
              </a:lnSpc>
              <a:spcBef>
                <a:spcPts val="1000"/>
              </a:spcBef>
              <a:spcAft>
                <a:spcPts val="0"/>
              </a:spcAft>
              <a:buSzPts val="1800"/>
              <a:buNone/>
            </a:pPr>
            <a:r>
              <a:t/>
            </a:r>
            <a:endParaRPr sz="2400"/>
          </a:p>
        </p:txBody>
      </p:sp>
      <p:sp>
        <p:nvSpPr>
          <p:cNvPr id="132" name="Google Shape;132;p4"/>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133" name="Google Shape;133;p4"/>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134" name="Google Shape;134;p4"/>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135" name="Google Shape;135;p4"/>
          <p:cNvPicPr preferRelativeResize="0"/>
          <p:nvPr/>
        </p:nvPicPr>
        <p:blipFill>
          <a:blip r:embed="rId3">
            <a:alphaModFix/>
          </a:blip>
          <a:stretch>
            <a:fillRect/>
          </a:stretch>
        </p:blipFill>
        <p:spPr>
          <a:xfrm>
            <a:off x="4447375" y="4119213"/>
            <a:ext cx="4267200" cy="619125"/>
          </a:xfrm>
          <a:prstGeom prst="rect">
            <a:avLst/>
          </a:prstGeom>
          <a:noFill/>
          <a:ln>
            <a:noFill/>
          </a:ln>
        </p:spPr>
      </p:pic>
      <p:pic>
        <p:nvPicPr>
          <p:cNvPr id="136" name="Google Shape;136;p4"/>
          <p:cNvPicPr preferRelativeResize="0"/>
          <p:nvPr/>
        </p:nvPicPr>
        <p:blipFill rotWithShape="1">
          <a:blip r:embed="rId4">
            <a:alphaModFix/>
          </a:blip>
          <a:srcRect b="7340" l="28803" r="29495" t="19836"/>
          <a:stretch/>
        </p:blipFill>
        <p:spPr>
          <a:xfrm>
            <a:off x="4891625" y="994200"/>
            <a:ext cx="3015051" cy="2755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5"/>
          <p:cNvSpPr txBox="1"/>
          <p:nvPr>
            <p:ph type="title"/>
          </p:nvPr>
        </p:nvSpPr>
        <p:spPr>
          <a:xfrm>
            <a:off x="14353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600"/>
              <a:t>Informatics Research</a:t>
            </a:r>
            <a:endParaRPr sz="3600"/>
          </a:p>
        </p:txBody>
      </p:sp>
      <p:sp>
        <p:nvSpPr>
          <p:cNvPr id="142" name="Google Shape;142;p5"/>
          <p:cNvSpPr txBox="1"/>
          <p:nvPr>
            <p:ph idx="1" type="body"/>
          </p:nvPr>
        </p:nvSpPr>
        <p:spPr>
          <a:xfrm>
            <a:off x="346364" y="1116418"/>
            <a:ext cx="8368200" cy="36219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 sz="1800"/>
              <a:t>Informatics research often includes development of new tools</a:t>
            </a:r>
            <a:endParaRPr sz="1800"/>
          </a:p>
          <a:p>
            <a:pPr indent="0" lvl="0" marL="0" rtl="0" algn="l">
              <a:lnSpc>
                <a:spcPct val="90000"/>
              </a:lnSpc>
              <a:spcBef>
                <a:spcPts val="1000"/>
              </a:spcBef>
              <a:spcAft>
                <a:spcPts val="0"/>
              </a:spcAft>
              <a:buSzPts val="1800"/>
              <a:buNone/>
            </a:pPr>
            <a:r>
              <a:t/>
            </a:r>
            <a:endParaRPr sz="1800"/>
          </a:p>
          <a:p>
            <a:pPr indent="-342900" lvl="0" marL="457200" rtl="0" algn="l">
              <a:lnSpc>
                <a:spcPct val="90000"/>
              </a:lnSpc>
              <a:spcBef>
                <a:spcPts val="1000"/>
              </a:spcBef>
              <a:spcAft>
                <a:spcPts val="0"/>
              </a:spcAft>
              <a:buSzPts val="1800"/>
              <a:buChar char="•"/>
            </a:pPr>
            <a:r>
              <a:rPr lang="en" sz="1800"/>
              <a:t>To propose a new tool we have to understand: </a:t>
            </a:r>
            <a:endParaRPr sz="1800"/>
          </a:p>
          <a:p>
            <a:pPr indent="-342900" lvl="1" marL="914400" rtl="0" algn="l">
              <a:lnSpc>
                <a:spcPct val="90000"/>
              </a:lnSpc>
              <a:spcBef>
                <a:spcPts val="0"/>
              </a:spcBef>
              <a:spcAft>
                <a:spcPts val="0"/>
              </a:spcAft>
              <a:buSzPts val="1800"/>
              <a:buChar char="•"/>
            </a:pPr>
            <a:r>
              <a:rPr lang="en" sz="1800"/>
              <a:t>Why it’s needed </a:t>
            </a:r>
            <a:endParaRPr sz="1800"/>
          </a:p>
          <a:p>
            <a:pPr indent="-342900" lvl="1" marL="914400" rtl="0" algn="l">
              <a:lnSpc>
                <a:spcPct val="90000"/>
              </a:lnSpc>
              <a:spcBef>
                <a:spcPts val="0"/>
              </a:spcBef>
              <a:spcAft>
                <a:spcPts val="0"/>
              </a:spcAft>
              <a:buSzPts val="1800"/>
              <a:buChar char="•"/>
            </a:pPr>
            <a:r>
              <a:rPr lang="en" sz="1800"/>
              <a:t>What is already out there</a:t>
            </a:r>
            <a:endParaRPr sz="1800"/>
          </a:p>
          <a:p>
            <a:pPr indent="-342900" lvl="1" marL="914400" rtl="0" algn="l">
              <a:lnSpc>
                <a:spcPct val="90000"/>
              </a:lnSpc>
              <a:spcBef>
                <a:spcPts val="0"/>
              </a:spcBef>
              <a:spcAft>
                <a:spcPts val="0"/>
              </a:spcAft>
              <a:buSzPts val="1800"/>
              <a:buChar char="•"/>
            </a:pPr>
            <a:r>
              <a:rPr lang="en" sz="1800"/>
              <a:t>Development timeline</a:t>
            </a:r>
            <a:endParaRPr sz="1800"/>
          </a:p>
          <a:p>
            <a:pPr indent="-342900" lvl="1" marL="914400" rtl="0" algn="l">
              <a:lnSpc>
                <a:spcPct val="90000"/>
              </a:lnSpc>
              <a:spcBef>
                <a:spcPts val="0"/>
              </a:spcBef>
              <a:spcAft>
                <a:spcPts val="0"/>
              </a:spcAft>
              <a:buSzPts val="1800"/>
              <a:buChar char="•"/>
            </a:pPr>
            <a:r>
              <a:rPr lang="en" sz="1800"/>
              <a:t>Required technology and costs</a:t>
            </a:r>
            <a:endParaRPr sz="1800"/>
          </a:p>
          <a:p>
            <a:pPr indent="-342900" lvl="1" marL="914400" rtl="0" algn="l">
              <a:lnSpc>
                <a:spcPct val="90000"/>
              </a:lnSpc>
              <a:spcBef>
                <a:spcPts val="0"/>
              </a:spcBef>
              <a:spcAft>
                <a:spcPts val="0"/>
              </a:spcAft>
              <a:buSzPts val="1800"/>
              <a:buChar char="•"/>
            </a:pPr>
            <a:r>
              <a:rPr lang="en" sz="1800"/>
              <a:t>Domain and technical expertise</a:t>
            </a:r>
            <a:endParaRPr sz="1800"/>
          </a:p>
          <a:p>
            <a:pPr indent="-342900" lvl="1" marL="914400" rtl="0" algn="l">
              <a:lnSpc>
                <a:spcPct val="90000"/>
              </a:lnSpc>
              <a:spcBef>
                <a:spcPts val="0"/>
              </a:spcBef>
              <a:spcAft>
                <a:spcPts val="0"/>
              </a:spcAft>
              <a:buSzPts val="1800"/>
              <a:buChar char="•"/>
            </a:pPr>
            <a:r>
              <a:rPr lang="en" sz="1800"/>
              <a:t>How to work with a team</a:t>
            </a:r>
            <a:endParaRPr sz="1800"/>
          </a:p>
          <a:p>
            <a:pPr indent="0" lvl="0" marL="0" rtl="0" algn="l">
              <a:lnSpc>
                <a:spcPct val="90000"/>
              </a:lnSpc>
              <a:spcBef>
                <a:spcPts val="1000"/>
              </a:spcBef>
              <a:spcAft>
                <a:spcPts val="0"/>
              </a:spcAft>
              <a:buSzPts val="1800"/>
              <a:buNone/>
            </a:pPr>
            <a:r>
              <a:t/>
            </a:r>
            <a:endParaRPr sz="1800"/>
          </a:p>
          <a:p>
            <a:pPr indent="0" lvl="0" marL="0" rtl="0" algn="l">
              <a:lnSpc>
                <a:spcPct val="90000"/>
              </a:lnSpc>
              <a:spcBef>
                <a:spcPts val="1000"/>
              </a:spcBef>
              <a:spcAft>
                <a:spcPts val="0"/>
              </a:spcAft>
              <a:buSzPts val="1800"/>
              <a:buNone/>
            </a:pPr>
            <a:r>
              <a:t/>
            </a:r>
            <a:endParaRPr sz="1800"/>
          </a:p>
        </p:txBody>
      </p:sp>
      <p:pic>
        <p:nvPicPr>
          <p:cNvPr id="143" name="Google Shape;143;p5"/>
          <p:cNvPicPr preferRelativeResize="0"/>
          <p:nvPr/>
        </p:nvPicPr>
        <p:blipFill rotWithShape="1">
          <a:blip r:embed="rId3">
            <a:alphaModFix/>
          </a:blip>
          <a:srcRect b="0" l="0" r="0" t="0"/>
          <a:stretch/>
        </p:blipFill>
        <p:spPr>
          <a:xfrm>
            <a:off x="6935424" y="2861950"/>
            <a:ext cx="2208576" cy="1988624"/>
          </a:xfrm>
          <a:prstGeom prst="rect">
            <a:avLst/>
          </a:prstGeom>
          <a:noFill/>
          <a:ln>
            <a:noFill/>
          </a:ln>
        </p:spPr>
      </p:pic>
      <p:sp>
        <p:nvSpPr>
          <p:cNvPr id="144" name="Google Shape;144;p5"/>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
        <p:nvSpPr>
          <p:cNvPr id="145" name="Google Shape;145;p5"/>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146" name="Google Shape;146;p5"/>
          <p:cNvSpPr txBox="1"/>
          <p:nvPr>
            <p:ph idx="11" type="ftr"/>
          </p:nvPr>
        </p:nvSpPr>
        <p:spPr>
          <a:xfrm>
            <a:off x="2650836" y="4860782"/>
            <a:ext cx="38424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6"/>
          <p:cNvSpPr txBox="1"/>
          <p:nvPr>
            <p:ph type="title"/>
          </p:nvPr>
        </p:nvSpPr>
        <p:spPr>
          <a:xfrm>
            <a:off x="0" y="0"/>
            <a:ext cx="91440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dk1"/>
              </a:buClr>
              <a:buSzPts val="1100"/>
              <a:buFont typeface="Arial"/>
              <a:buNone/>
            </a:pPr>
            <a:r>
              <a:rPr lang="en" sz="3600"/>
              <a:t>What is the Problem?</a:t>
            </a:r>
            <a:endParaRPr sz="3600"/>
          </a:p>
        </p:txBody>
      </p:sp>
      <p:sp>
        <p:nvSpPr>
          <p:cNvPr id="152" name="Google Shape;152;p6"/>
          <p:cNvSpPr txBox="1"/>
          <p:nvPr>
            <p:ph idx="1" type="body"/>
          </p:nvPr>
        </p:nvSpPr>
        <p:spPr>
          <a:xfrm>
            <a:off x="346364" y="1116418"/>
            <a:ext cx="8368200" cy="36219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0"/>
              </a:spcBef>
              <a:spcAft>
                <a:spcPts val="0"/>
              </a:spcAft>
              <a:buClr>
                <a:srgbClr val="000000"/>
              </a:buClr>
              <a:buSzPts val="1800"/>
              <a:buChar char="•"/>
            </a:pPr>
            <a:r>
              <a:rPr lang="en" sz="1800">
                <a:solidFill>
                  <a:srgbClr val="000000"/>
                </a:solidFill>
                <a:latin typeface="Arial"/>
                <a:ea typeface="Arial"/>
                <a:cs typeface="Arial"/>
                <a:sym typeface="Arial"/>
              </a:rPr>
              <a:t>National </a:t>
            </a:r>
            <a:r>
              <a:rPr lang="en" sz="1800">
                <a:solidFill>
                  <a:srgbClr val="000000"/>
                </a:solidFill>
                <a:latin typeface="Arial"/>
                <a:ea typeface="Arial"/>
                <a:cs typeface="Arial"/>
                <a:sym typeface="Arial"/>
              </a:rPr>
              <a:t>Institute</a:t>
            </a:r>
            <a:r>
              <a:rPr lang="en" sz="1800">
                <a:solidFill>
                  <a:srgbClr val="000000"/>
                </a:solidFill>
                <a:latin typeface="Arial"/>
                <a:ea typeface="Arial"/>
                <a:cs typeface="Arial"/>
                <a:sym typeface="Arial"/>
              </a:rPr>
              <a:t> of Health (NIH) </a:t>
            </a:r>
            <a:r>
              <a:rPr lang="en" sz="1800">
                <a:solidFill>
                  <a:srgbClr val="000000"/>
                </a:solidFill>
                <a:latin typeface="Arial"/>
                <a:ea typeface="Arial"/>
                <a:cs typeface="Arial"/>
                <a:sym typeface="Arial"/>
              </a:rPr>
              <a:t>Training Grant Applications are:</a:t>
            </a:r>
            <a:endParaRPr sz="1800">
              <a:solidFill>
                <a:srgbClr val="000000"/>
              </a:solidFill>
              <a:latin typeface="Arial"/>
              <a:ea typeface="Arial"/>
              <a:cs typeface="Arial"/>
              <a:sym typeface="Arial"/>
            </a:endParaRPr>
          </a:p>
          <a:p>
            <a:pPr indent="-342900" lvl="1" marL="914400" rtl="0" algn="l">
              <a:lnSpc>
                <a:spcPct val="115000"/>
              </a:lnSpc>
              <a:spcBef>
                <a:spcPts val="0"/>
              </a:spcBef>
              <a:spcAft>
                <a:spcPts val="0"/>
              </a:spcAft>
              <a:buClr>
                <a:srgbClr val="000000"/>
              </a:buClr>
              <a:buSzPts val="1800"/>
              <a:buChar char="•"/>
            </a:pPr>
            <a:r>
              <a:rPr i="1" lang="en" sz="1800">
                <a:solidFill>
                  <a:srgbClr val="000000"/>
                </a:solidFill>
                <a:latin typeface="Arial"/>
                <a:ea typeface="Arial"/>
                <a:cs typeface="Arial"/>
                <a:sym typeface="Arial"/>
              </a:rPr>
              <a:t>extremely long, tedious, and often frustrating </a:t>
            </a:r>
            <a:endParaRPr i="1" sz="1800">
              <a:solidFill>
                <a:srgbClr val="000000"/>
              </a:solidFill>
              <a:latin typeface="Arial"/>
              <a:ea typeface="Arial"/>
              <a:cs typeface="Arial"/>
              <a:sym typeface="Arial"/>
            </a:endParaRPr>
          </a:p>
          <a:p>
            <a:pPr indent="-228600" lvl="0" marL="228600" rtl="0" algn="l">
              <a:lnSpc>
                <a:spcPct val="115000"/>
              </a:lnSpc>
              <a:spcBef>
                <a:spcPts val="1600"/>
              </a:spcBef>
              <a:spcAft>
                <a:spcPts val="0"/>
              </a:spcAft>
              <a:buClr>
                <a:srgbClr val="000000"/>
              </a:buClr>
              <a:buSzPts val="1800"/>
              <a:buChar char="•"/>
            </a:pPr>
            <a:r>
              <a:rPr lang="en" sz="1800">
                <a:solidFill>
                  <a:srgbClr val="000000"/>
                </a:solidFill>
                <a:latin typeface="Arial"/>
                <a:ea typeface="Arial"/>
                <a:cs typeface="Arial"/>
                <a:sym typeface="Arial"/>
              </a:rPr>
              <a:t>8 data tables</a:t>
            </a:r>
            <a:endParaRPr sz="1800">
              <a:solidFill>
                <a:srgbClr val="000000"/>
              </a:solidFill>
              <a:latin typeface="Arial"/>
              <a:ea typeface="Arial"/>
              <a:cs typeface="Arial"/>
              <a:sym typeface="Arial"/>
            </a:endParaRPr>
          </a:p>
          <a:p>
            <a:pPr indent="0" lvl="0" marL="457200" rtl="0" algn="l">
              <a:lnSpc>
                <a:spcPct val="115000"/>
              </a:lnSpc>
              <a:spcBef>
                <a:spcPts val="1600"/>
              </a:spcBef>
              <a:spcAft>
                <a:spcPts val="0"/>
              </a:spcAft>
              <a:buSzPts val="1800"/>
              <a:buNone/>
            </a:pPr>
            <a:r>
              <a:t/>
            </a:r>
            <a:endParaRPr sz="1800">
              <a:solidFill>
                <a:srgbClr val="000000"/>
              </a:solidFill>
              <a:latin typeface="Arial"/>
              <a:ea typeface="Arial"/>
              <a:cs typeface="Arial"/>
              <a:sym typeface="Arial"/>
            </a:endParaRPr>
          </a:p>
          <a:p>
            <a:pPr indent="-228600" lvl="0" marL="228600" rtl="0" algn="l">
              <a:lnSpc>
                <a:spcPct val="115000"/>
              </a:lnSpc>
              <a:spcBef>
                <a:spcPts val="1600"/>
              </a:spcBef>
              <a:spcAft>
                <a:spcPts val="0"/>
              </a:spcAft>
              <a:buClr>
                <a:srgbClr val="000000"/>
              </a:buClr>
              <a:buSzPts val="1800"/>
              <a:buChar char="•"/>
            </a:pPr>
            <a:r>
              <a:rPr lang="en" sz="1800">
                <a:solidFill>
                  <a:srgbClr val="000000"/>
                </a:solidFill>
                <a:latin typeface="Arial"/>
                <a:ea typeface="Arial"/>
                <a:cs typeface="Arial"/>
                <a:sym typeface="Arial"/>
              </a:rPr>
              <a:t>The information is scattered everywhere!</a:t>
            </a:r>
            <a:endParaRPr sz="1800">
              <a:solidFill>
                <a:srgbClr val="000000"/>
              </a:solidFill>
              <a:latin typeface="Arial"/>
              <a:ea typeface="Arial"/>
              <a:cs typeface="Arial"/>
              <a:sym typeface="Arial"/>
            </a:endParaRPr>
          </a:p>
          <a:p>
            <a:pPr indent="0" lvl="0" marL="228600" rtl="0" algn="l">
              <a:lnSpc>
                <a:spcPct val="115000"/>
              </a:lnSpc>
              <a:spcBef>
                <a:spcPts val="1600"/>
              </a:spcBef>
              <a:spcAft>
                <a:spcPts val="0"/>
              </a:spcAft>
              <a:buSzPts val="1800"/>
              <a:buNone/>
            </a:pPr>
            <a:r>
              <a:t/>
            </a:r>
            <a:endParaRPr sz="1800">
              <a:solidFill>
                <a:srgbClr val="000000"/>
              </a:solidFill>
              <a:latin typeface="Arial"/>
              <a:ea typeface="Arial"/>
              <a:cs typeface="Arial"/>
              <a:sym typeface="Arial"/>
            </a:endParaRPr>
          </a:p>
          <a:p>
            <a:pPr indent="-228600" lvl="0" marL="228600" rtl="0" algn="l">
              <a:lnSpc>
                <a:spcPct val="115000"/>
              </a:lnSpc>
              <a:spcBef>
                <a:spcPts val="1600"/>
              </a:spcBef>
              <a:spcAft>
                <a:spcPts val="0"/>
              </a:spcAft>
              <a:buClr>
                <a:srgbClr val="000000"/>
              </a:buClr>
              <a:buSzPts val="1800"/>
              <a:buChar char="•"/>
            </a:pPr>
            <a:r>
              <a:rPr lang="en" sz="1800">
                <a:solidFill>
                  <a:srgbClr val="000000"/>
                </a:solidFill>
                <a:latin typeface="Arial"/>
                <a:ea typeface="Arial"/>
                <a:cs typeface="Arial"/>
                <a:sym typeface="Arial"/>
              </a:rPr>
              <a:t>4 months to a year</a:t>
            </a:r>
            <a:endParaRPr sz="1800">
              <a:solidFill>
                <a:srgbClr val="000000"/>
              </a:solidFill>
              <a:latin typeface="Arial"/>
              <a:ea typeface="Arial"/>
              <a:cs typeface="Arial"/>
              <a:sym typeface="Arial"/>
            </a:endParaRPr>
          </a:p>
          <a:p>
            <a:pPr indent="0" lvl="0" marL="228600" rtl="0" algn="l">
              <a:lnSpc>
                <a:spcPct val="115000"/>
              </a:lnSpc>
              <a:spcBef>
                <a:spcPts val="1600"/>
              </a:spcBef>
              <a:spcAft>
                <a:spcPts val="1600"/>
              </a:spcAft>
              <a:buSzPts val="1800"/>
              <a:buNone/>
            </a:pPr>
            <a:r>
              <a:t/>
            </a:r>
            <a:endParaRPr sz="1800">
              <a:solidFill>
                <a:srgbClr val="595959"/>
              </a:solidFill>
              <a:latin typeface="Arial"/>
              <a:ea typeface="Arial"/>
              <a:cs typeface="Arial"/>
              <a:sym typeface="Arial"/>
            </a:endParaRPr>
          </a:p>
        </p:txBody>
      </p:sp>
      <p:sp>
        <p:nvSpPr>
          <p:cNvPr id="153" name="Google Shape;153;p6"/>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154" name="Google Shape;154;p6"/>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155" name="Google Shape;155;p6"/>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156" name="Google Shape;156;p6"/>
          <p:cNvPicPr preferRelativeResize="0"/>
          <p:nvPr/>
        </p:nvPicPr>
        <p:blipFill rotWithShape="1">
          <a:blip r:embed="rId3">
            <a:alphaModFix/>
          </a:blip>
          <a:srcRect b="0" l="0" r="0" t="0"/>
          <a:stretch/>
        </p:blipFill>
        <p:spPr>
          <a:xfrm>
            <a:off x="5608500" y="2110275"/>
            <a:ext cx="2515200" cy="25152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Effect filter="fade" transition="in">
                                      <p:cBhvr>
                                        <p:cTn dur="1000"/>
                                        <p:tgtEl>
                                          <p:spTgt spid="1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Effect filter="fade" transition="in">
                                      <p:cBhvr>
                                        <p:cTn dur="1000"/>
                                        <p:tgtEl>
                                          <p:spTgt spid="1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animEffect filter="fade" transition="in">
                                      <p:cBhvr>
                                        <p:cTn dur="1000"/>
                                        <p:tgtEl>
                                          <p:spTgt spid="1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3" st="3"/>
                                            </p:txEl>
                                          </p:spTgt>
                                        </p:tgtEl>
                                        <p:attrNameLst>
                                          <p:attrName>style.visibility</p:attrName>
                                        </p:attrNameLst>
                                      </p:cBhvr>
                                      <p:to>
                                        <p:strVal val="visible"/>
                                      </p:to>
                                    </p:set>
                                    <p:animEffect filter="fade" transition="in">
                                      <p:cBhvr>
                                        <p:cTn dur="1000"/>
                                        <p:tgtEl>
                                          <p:spTgt spid="1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4" st="4"/>
                                            </p:txEl>
                                          </p:spTgt>
                                        </p:tgtEl>
                                        <p:attrNameLst>
                                          <p:attrName>style.visibility</p:attrName>
                                        </p:attrNameLst>
                                      </p:cBhvr>
                                      <p:to>
                                        <p:strVal val="visible"/>
                                      </p:to>
                                    </p:set>
                                    <p:animEffect filter="fade" transition="in">
                                      <p:cBhvr>
                                        <p:cTn dur="1000"/>
                                        <p:tgtEl>
                                          <p:spTgt spid="1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5" st="5"/>
                                            </p:txEl>
                                          </p:spTgt>
                                        </p:tgtEl>
                                        <p:attrNameLst>
                                          <p:attrName>style.visibility</p:attrName>
                                        </p:attrNameLst>
                                      </p:cBhvr>
                                      <p:to>
                                        <p:strVal val="visible"/>
                                      </p:to>
                                    </p:set>
                                    <p:animEffect filter="fade" transition="in">
                                      <p:cBhvr>
                                        <p:cTn dur="1000"/>
                                        <p:tgtEl>
                                          <p:spTgt spid="15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6" st="6"/>
                                            </p:txEl>
                                          </p:spTgt>
                                        </p:tgtEl>
                                        <p:attrNameLst>
                                          <p:attrName>style.visibility</p:attrName>
                                        </p:attrNameLst>
                                      </p:cBhvr>
                                      <p:to>
                                        <p:strVal val="visible"/>
                                      </p:to>
                                    </p:set>
                                    <p:animEffect filter="fade" transition="in">
                                      <p:cBhvr>
                                        <p:cTn dur="1000"/>
                                        <p:tgtEl>
                                          <p:spTgt spid="15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7" st="7"/>
                                            </p:txEl>
                                          </p:spTgt>
                                        </p:tgtEl>
                                        <p:attrNameLst>
                                          <p:attrName>style.visibility</p:attrName>
                                        </p:attrNameLst>
                                      </p:cBhvr>
                                      <p:to>
                                        <p:strVal val="visible"/>
                                      </p:to>
                                    </p:set>
                                    <p:animEffect filter="fade" transition="in">
                                      <p:cBhvr>
                                        <p:cTn dur="1000"/>
                                        <p:tgtEl>
                                          <p:spTgt spid="15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7"/>
          <p:cNvSpPr txBox="1"/>
          <p:nvPr>
            <p:ph type="title"/>
          </p:nvPr>
        </p:nvSpPr>
        <p:spPr>
          <a:xfrm>
            <a:off x="143539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600"/>
              <a:t>Training Grant Applications</a:t>
            </a:r>
            <a:endParaRPr sz="3600"/>
          </a:p>
        </p:txBody>
      </p:sp>
      <p:sp>
        <p:nvSpPr>
          <p:cNvPr id="162" name="Google Shape;162;p7"/>
          <p:cNvSpPr txBox="1"/>
          <p:nvPr>
            <p:ph idx="1" type="body"/>
          </p:nvPr>
        </p:nvSpPr>
        <p:spPr>
          <a:xfrm>
            <a:off x="346375" y="1116425"/>
            <a:ext cx="4774500" cy="18159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 sz="1800"/>
              <a:t>Total application is ~ 700 pages</a:t>
            </a:r>
            <a:endParaRPr sz="1800"/>
          </a:p>
          <a:p>
            <a:pPr indent="-342900" lvl="0" marL="457200" rtl="0" algn="l">
              <a:lnSpc>
                <a:spcPct val="90000"/>
              </a:lnSpc>
              <a:spcBef>
                <a:spcPts val="1000"/>
              </a:spcBef>
              <a:spcAft>
                <a:spcPts val="0"/>
              </a:spcAft>
              <a:buSzPts val="1800"/>
              <a:buChar char="•"/>
            </a:pPr>
            <a:r>
              <a:rPr b="1" lang="en" sz="1800"/>
              <a:t>8 Tables</a:t>
            </a:r>
            <a:r>
              <a:rPr lang="en" sz="1800"/>
              <a:t> account for roughly </a:t>
            </a:r>
            <a:r>
              <a:rPr b="1" lang="en" sz="1800"/>
              <a:t>300</a:t>
            </a:r>
            <a:r>
              <a:rPr lang="en" sz="1800"/>
              <a:t> of those pages</a:t>
            </a:r>
            <a:endParaRPr sz="1800"/>
          </a:p>
          <a:p>
            <a:pPr indent="-342900" lvl="0" marL="457200" rtl="0" algn="l">
              <a:lnSpc>
                <a:spcPct val="90000"/>
              </a:lnSpc>
              <a:spcBef>
                <a:spcPts val="1000"/>
              </a:spcBef>
              <a:spcAft>
                <a:spcPts val="0"/>
              </a:spcAft>
              <a:buSzPts val="1800"/>
              <a:buChar char="•"/>
            </a:pPr>
            <a:r>
              <a:rPr lang="en" sz="1800"/>
              <a:t>Other pages: Biosketches and text</a:t>
            </a:r>
            <a:endParaRPr sz="1800"/>
          </a:p>
        </p:txBody>
      </p:sp>
      <p:pic>
        <p:nvPicPr>
          <p:cNvPr id="163" name="Google Shape;163;p7"/>
          <p:cNvPicPr preferRelativeResize="0"/>
          <p:nvPr/>
        </p:nvPicPr>
        <p:blipFill rotWithShape="1">
          <a:blip r:embed="rId3">
            <a:alphaModFix/>
          </a:blip>
          <a:srcRect b="0" l="0" r="0" t="0"/>
          <a:stretch/>
        </p:blipFill>
        <p:spPr>
          <a:xfrm>
            <a:off x="5273270" y="1146600"/>
            <a:ext cx="3718329" cy="3718329"/>
          </a:xfrm>
          <a:prstGeom prst="rect">
            <a:avLst/>
          </a:prstGeom>
          <a:noFill/>
          <a:ln>
            <a:noFill/>
          </a:ln>
        </p:spPr>
      </p:pic>
      <p:sp>
        <p:nvSpPr>
          <p:cNvPr id="164" name="Google Shape;164;p7"/>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165" name="Google Shape;165;p7"/>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166" name="Google Shape;166;p7"/>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167" name="Google Shape;167;p7"/>
          <p:cNvPicPr preferRelativeResize="0"/>
          <p:nvPr/>
        </p:nvPicPr>
        <p:blipFill>
          <a:blip r:embed="rId4">
            <a:alphaModFix/>
          </a:blip>
          <a:stretch>
            <a:fillRect/>
          </a:stretch>
        </p:blipFill>
        <p:spPr>
          <a:xfrm>
            <a:off x="907975" y="3292575"/>
            <a:ext cx="1348800" cy="1348800"/>
          </a:xfrm>
          <a:prstGeom prst="rect">
            <a:avLst/>
          </a:prstGeom>
          <a:noFill/>
          <a:ln>
            <a:noFill/>
          </a:ln>
        </p:spPr>
      </p:pic>
      <p:sp>
        <p:nvSpPr>
          <p:cNvPr id="168" name="Google Shape;168;p7"/>
          <p:cNvSpPr/>
          <p:nvPr/>
        </p:nvSpPr>
        <p:spPr>
          <a:xfrm>
            <a:off x="1921150" y="2977725"/>
            <a:ext cx="1396800" cy="551700"/>
          </a:xfrm>
          <a:prstGeom prst="wedgeEllipseCallout">
            <a:avLst>
              <a:gd fmla="val -20833" name="adj1"/>
              <a:gd fmla="val 62500" name="adj2"/>
            </a:avLst>
          </a:prstGeom>
          <a:solidFill>
            <a:srgbClr val="CFE2F3"/>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
          <p:cNvSpPr txBox="1"/>
          <p:nvPr/>
        </p:nvSpPr>
        <p:spPr>
          <a:xfrm>
            <a:off x="1969150" y="3054550"/>
            <a:ext cx="1348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ucida Sans"/>
                <a:ea typeface="Lucida Sans"/>
                <a:cs typeface="Lucida Sans"/>
                <a:sym typeface="Lucida Sans"/>
              </a:rPr>
              <a:t>300 pages?!?</a:t>
            </a:r>
            <a:endParaRPr>
              <a:latin typeface="Lucida Sans"/>
              <a:ea typeface="Lucida Sans"/>
              <a:cs typeface="Lucida Sans"/>
              <a:sym typeface="Lucid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8"/>
          <p:cNvSpPr txBox="1"/>
          <p:nvPr>
            <p:ph type="title"/>
          </p:nvPr>
        </p:nvSpPr>
        <p:spPr>
          <a:xfrm>
            <a:off x="1800244"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400"/>
              <a:t>Table 1- Department Information</a:t>
            </a:r>
            <a:endParaRPr sz="3400"/>
          </a:p>
        </p:txBody>
      </p:sp>
      <p:pic>
        <p:nvPicPr>
          <p:cNvPr id="175" name="Google Shape;175;p8"/>
          <p:cNvPicPr preferRelativeResize="0"/>
          <p:nvPr/>
        </p:nvPicPr>
        <p:blipFill rotWithShape="1">
          <a:blip r:embed="rId3">
            <a:alphaModFix/>
          </a:blip>
          <a:srcRect b="2567" l="0" r="0" t="5418"/>
          <a:stretch/>
        </p:blipFill>
        <p:spPr>
          <a:xfrm>
            <a:off x="1238525" y="994200"/>
            <a:ext cx="6666948" cy="3769550"/>
          </a:xfrm>
          <a:prstGeom prst="rect">
            <a:avLst/>
          </a:prstGeom>
          <a:noFill/>
          <a:ln cap="flat" cmpd="sng" w="19050">
            <a:solidFill>
              <a:srgbClr val="000000"/>
            </a:solidFill>
            <a:prstDash val="solid"/>
            <a:round/>
            <a:headEnd len="sm" w="sm" type="none"/>
            <a:tailEnd len="sm" w="sm" type="none"/>
          </a:ln>
        </p:spPr>
      </p:pic>
      <p:cxnSp>
        <p:nvCxnSpPr>
          <p:cNvPr id="176" name="Google Shape;176;p8"/>
          <p:cNvCxnSpPr/>
          <p:nvPr/>
        </p:nvCxnSpPr>
        <p:spPr>
          <a:xfrm flipH="1" rot="10800000">
            <a:off x="876275" y="1976650"/>
            <a:ext cx="329700" cy="226200"/>
          </a:xfrm>
          <a:prstGeom prst="straightConnector1">
            <a:avLst/>
          </a:prstGeom>
          <a:noFill/>
          <a:ln cap="flat" cmpd="sng" w="19050">
            <a:solidFill>
              <a:srgbClr val="FF0000"/>
            </a:solidFill>
            <a:prstDash val="solid"/>
            <a:round/>
            <a:headEnd len="sm" w="sm" type="none"/>
            <a:tailEnd len="med" w="med" type="triangle"/>
          </a:ln>
        </p:spPr>
      </p:cxnSp>
      <p:cxnSp>
        <p:nvCxnSpPr>
          <p:cNvPr id="177" name="Google Shape;177;p8"/>
          <p:cNvCxnSpPr/>
          <p:nvPr/>
        </p:nvCxnSpPr>
        <p:spPr>
          <a:xfrm flipH="1" rot="10800000">
            <a:off x="876275" y="2255188"/>
            <a:ext cx="329700" cy="226200"/>
          </a:xfrm>
          <a:prstGeom prst="straightConnector1">
            <a:avLst/>
          </a:prstGeom>
          <a:noFill/>
          <a:ln cap="flat" cmpd="sng" w="19050">
            <a:solidFill>
              <a:srgbClr val="FF0000"/>
            </a:solidFill>
            <a:prstDash val="solid"/>
            <a:round/>
            <a:headEnd len="sm" w="sm" type="none"/>
            <a:tailEnd len="med" w="med" type="triangle"/>
          </a:ln>
        </p:spPr>
      </p:cxnSp>
      <p:cxnSp>
        <p:nvCxnSpPr>
          <p:cNvPr id="178" name="Google Shape;178;p8"/>
          <p:cNvCxnSpPr/>
          <p:nvPr/>
        </p:nvCxnSpPr>
        <p:spPr>
          <a:xfrm flipH="1" rot="10800000">
            <a:off x="876275" y="2533750"/>
            <a:ext cx="329700" cy="226200"/>
          </a:xfrm>
          <a:prstGeom prst="straightConnector1">
            <a:avLst/>
          </a:prstGeom>
          <a:noFill/>
          <a:ln cap="flat" cmpd="sng" w="19050">
            <a:solidFill>
              <a:srgbClr val="FF0000"/>
            </a:solidFill>
            <a:prstDash val="solid"/>
            <a:round/>
            <a:headEnd len="sm" w="sm" type="none"/>
            <a:tailEnd len="med" w="med" type="triangle"/>
          </a:ln>
        </p:spPr>
      </p:cxnSp>
      <p:cxnSp>
        <p:nvCxnSpPr>
          <p:cNvPr id="179" name="Google Shape;179;p8"/>
          <p:cNvCxnSpPr/>
          <p:nvPr/>
        </p:nvCxnSpPr>
        <p:spPr>
          <a:xfrm flipH="1" rot="10800000">
            <a:off x="876275" y="3949800"/>
            <a:ext cx="329700" cy="226200"/>
          </a:xfrm>
          <a:prstGeom prst="straightConnector1">
            <a:avLst/>
          </a:prstGeom>
          <a:noFill/>
          <a:ln cap="flat" cmpd="sng" w="19050">
            <a:solidFill>
              <a:srgbClr val="FF0000"/>
            </a:solidFill>
            <a:prstDash val="solid"/>
            <a:round/>
            <a:headEnd len="sm" w="sm" type="none"/>
            <a:tailEnd len="med" w="med" type="triangle"/>
          </a:ln>
        </p:spPr>
      </p:cxnSp>
      <p:cxnSp>
        <p:nvCxnSpPr>
          <p:cNvPr id="180" name="Google Shape;180;p8"/>
          <p:cNvCxnSpPr/>
          <p:nvPr/>
        </p:nvCxnSpPr>
        <p:spPr>
          <a:xfrm flipH="1" rot="10800000">
            <a:off x="876275" y="4217125"/>
            <a:ext cx="329700" cy="226200"/>
          </a:xfrm>
          <a:prstGeom prst="straightConnector1">
            <a:avLst/>
          </a:prstGeom>
          <a:noFill/>
          <a:ln cap="flat" cmpd="sng" w="19050">
            <a:solidFill>
              <a:srgbClr val="FF0000"/>
            </a:solidFill>
            <a:prstDash val="solid"/>
            <a:round/>
            <a:headEnd len="sm" w="sm" type="none"/>
            <a:tailEnd len="med" w="med" type="triangle"/>
          </a:ln>
        </p:spPr>
      </p:cxnSp>
      <p:cxnSp>
        <p:nvCxnSpPr>
          <p:cNvPr id="181" name="Google Shape;181;p8"/>
          <p:cNvCxnSpPr/>
          <p:nvPr/>
        </p:nvCxnSpPr>
        <p:spPr>
          <a:xfrm flipH="1" rot="10800000">
            <a:off x="863850" y="4443325"/>
            <a:ext cx="329700" cy="226200"/>
          </a:xfrm>
          <a:prstGeom prst="straightConnector1">
            <a:avLst/>
          </a:prstGeom>
          <a:noFill/>
          <a:ln cap="flat" cmpd="sng" w="19050">
            <a:solidFill>
              <a:srgbClr val="FF0000"/>
            </a:solidFill>
            <a:prstDash val="solid"/>
            <a:round/>
            <a:headEnd len="sm" w="sm" type="none"/>
            <a:tailEnd len="med" w="med" type="triangle"/>
          </a:ln>
        </p:spPr>
      </p:cxnSp>
      <p:cxnSp>
        <p:nvCxnSpPr>
          <p:cNvPr id="182" name="Google Shape;182;p8"/>
          <p:cNvCxnSpPr/>
          <p:nvPr/>
        </p:nvCxnSpPr>
        <p:spPr>
          <a:xfrm>
            <a:off x="694925" y="1076575"/>
            <a:ext cx="543600" cy="0"/>
          </a:xfrm>
          <a:prstGeom prst="straightConnector1">
            <a:avLst/>
          </a:prstGeom>
          <a:noFill/>
          <a:ln cap="flat" cmpd="sng" w="19050">
            <a:solidFill>
              <a:srgbClr val="9900FF"/>
            </a:solidFill>
            <a:prstDash val="solid"/>
            <a:round/>
            <a:headEnd len="sm" w="sm" type="none"/>
            <a:tailEnd len="med" w="med" type="triangle"/>
          </a:ln>
        </p:spPr>
      </p:cxnSp>
      <p:cxnSp>
        <p:nvCxnSpPr>
          <p:cNvPr id="183" name="Google Shape;183;p8"/>
          <p:cNvCxnSpPr/>
          <p:nvPr/>
        </p:nvCxnSpPr>
        <p:spPr>
          <a:xfrm>
            <a:off x="694925" y="3076325"/>
            <a:ext cx="543600" cy="0"/>
          </a:xfrm>
          <a:prstGeom prst="straightConnector1">
            <a:avLst/>
          </a:prstGeom>
          <a:noFill/>
          <a:ln cap="flat" cmpd="sng" w="19050">
            <a:solidFill>
              <a:srgbClr val="9900FF"/>
            </a:solidFill>
            <a:prstDash val="solid"/>
            <a:round/>
            <a:headEnd len="sm" w="sm" type="none"/>
            <a:tailEnd len="med" w="med" type="triangle"/>
          </a:ln>
        </p:spPr>
      </p:cxnSp>
      <p:sp>
        <p:nvSpPr>
          <p:cNvPr id="184" name="Google Shape;184;p8"/>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185" name="Google Shape;185;p8"/>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186" name="Google Shape;186;p8"/>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par>
                          <p:cTn fill="hold">
                            <p:stCondLst>
                              <p:cond delay="2"/>
                            </p:stCondLst>
                            <p:childTnLst>
                              <p:par>
                                <p:cTn fill="hold" nodeType="afterEffect" presetClass="exit" presetID="1" presetSubtype="0">
                                  <p:stCondLst>
                                    <p:cond delay="0"/>
                                  </p:stCondLst>
                                  <p:childTnLst>
                                    <p:set>
                                      <p:cBhvr>
                                        <p:cTn dur="1" fill="hold">
                                          <p:stCondLst>
                                            <p:cond delay="800"/>
                                          </p:stCondLst>
                                        </p:cTn>
                                        <p:tgtEl>
                                          <p:spTgt spid="182"/>
                                        </p:tgtEl>
                                        <p:attrNameLst>
                                          <p:attrName>style.visibility</p:attrName>
                                        </p:attrNameLst>
                                      </p:cBhvr>
                                      <p:to>
                                        <p:strVal val="hidden"/>
                                      </p:to>
                                    </p:set>
                                  </p:childTnLst>
                                </p:cTn>
                              </p:par>
                            </p:childTnLst>
                          </p:cTn>
                        </p:par>
                        <p:par>
                          <p:cTn fill="hold">
                            <p:stCondLst>
                              <p:cond delay="802"/>
                            </p:stCondLst>
                            <p:childTnLst>
                              <p:par>
                                <p:cTn fill="hold" nodeType="afterEffect" presetClass="exit" presetID="1" presetSubtype="0">
                                  <p:stCondLst>
                                    <p:cond delay="0"/>
                                  </p:stCondLst>
                                  <p:childTnLst>
                                    <p:set>
                                      <p:cBhvr>
                                        <p:cTn dur="1" fill="hold">
                                          <p:stCondLst>
                                            <p:cond delay="800"/>
                                          </p:stCondLst>
                                        </p:cTn>
                                        <p:tgtEl>
                                          <p:spTgt spid="1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9"/>
          <p:cNvSpPr txBox="1"/>
          <p:nvPr>
            <p:ph type="title"/>
          </p:nvPr>
        </p:nvSpPr>
        <p:spPr>
          <a:xfrm>
            <a:off x="1782469" y="0"/>
            <a:ext cx="7279200" cy="994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4400"/>
              <a:buNone/>
            </a:pPr>
            <a:r>
              <a:rPr lang="en" sz="3400"/>
              <a:t>Table 2- Faculty Information</a:t>
            </a:r>
            <a:endParaRPr sz="3400"/>
          </a:p>
        </p:txBody>
      </p:sp>
      <p:pic>
        <p:nvPicPr>
          <p:cNvPr id="192" name="Google Shape;192;p9"/>
          <p:cNvPicPr preferRelativeResize="0"/>
          <p:nvPr/>
        </p:nvPicPr>
        <p:blipFill rotWithShape="1">
          <a:blip r:embed="rId3">
            <a:alphaModFix/>
          </a:blip>
          <a:srcRect b="0" l="0" r="0" t="0"/>
          <a:stretch/>
        </p:blipFill>
        <p:spPr>
          <a:xfrm>
            <a:off x="349875" y="1159001"/>
            <a:ext cx="8711799" cy="2973721"/>
          </a:xfrm>
          <a:prstGeom prst="rect">
            <a:avLst/>
          </a:prstGeom>
          <a:noFill/>
          <a:ln cap="flat" cmpd="sng" w="19050">
            <a:solidFill>
              <a:srgbClr val="000000"/>
            </a:solidFill>
            <a:prstDash val="solid"/>
            <a:round/>
            <a:headEnd len="sm" w="sm" type="none"/>
            <a:tailEnd len="sm" w="sm" type="none"/>
          </a:ln>
        </p:spPr>
      </p:pic>
      <p:cxnSp>
        <p:nvCxnSpPr>
          <p:cNvPr id="193" name="Google Shape;193;p9"/>
          <p:cNvCxnSpPr/>
          <p:nvPr/>
        </p:nvCxnSpPr>
        <p:spPr>
          <a:xfrm flipH="1" rot="10800000">
            <a:off x="20175" y="2345550"/>
            <a:ext cx="329700" cy="226200"/>
          </a:xfrm>
          <a:prstGeom prst="straightConnector1">
            <a:avLst/>
          </a:prstGeom>
          <a:noFill/>
          <a:ln cap="flat" cmpd="sng" w="19050">
            <a:solidFill>
              <a:srgbClr val="FF0000"/>
            </a:solidFill>
            <a:prstDash val="solid"/>
            <a:round/>
            <a:headEnd len="sm" w="sm" type="none"/>
            <a:tailEnd len="med" w="med" type="triangle"/>
          </a:ln>
        </p:spPr>
      </p:cxnSp>
      <p:cxnSp>
        <p:nvCxnSpPr>
          <p:cNvPr id="194" name="Google Shape;194;p9"/>
          <p:cNvCxnSpPr/>
          <p:nvPr/>
        </p:nvCxnSpPr>
        <p:spPr>
          <a:xfrm flipH="1" rot="10800000">
            <a:off x="20175" y="2861450"/>
            <a:ext cx="329700" cy="226200"/>
          </a:xfrm>
          <a:prstGeom prst="straightConnector1">
            <a:avLst/>
          </a:prstGeom>
          <a:noFill/>
          <a:ln cap="flat" cmpd="sng" w="19050">
            <a:solidFill>
              <a:srgbClr val="FF0000"/>
            </a:solidFill>
            <a:prstDash val="solid"/>
            <a:round/>
            <a:headEnd len="sm" w="sm" type="none"/>
            <a:tailEnd len="med" w="med" type="triangle"/>
          </a:ln>
        </p:spPr>
      </p:cxnSp>
      <p:cxnSp>
        <p:nvCxnSpPr>
          <p:cNvPr id="195" name="Google Shape;195;p9"/>
          <p:cNvCxnSpPr/>
          <p:nvPr/>
        </p:nvCxnSpPr>
        <p:spPr>
          <a:xfrm flipH="1" rot="10800000">
            <a:off x="20175" y="3377350"/>
            <a:ext cx="329700" cy="226200"/>
          </a:xfrm>
          <a:prstGeom prst="straightConnector1">
            <a:avLst/>
          </a:prstGeom>
          <a:noFill/>
          <a:ln cap="flat" cmpd="sng" w="19050">
            <a:solidFill>
              <a:srgbClr val="FF0000"/>
            </a:solidFill>
            <a:prstDash val="solid"/>
            <a:round/>
            <a:headEnd len="sm" w="sm" type="none"/>
            <a:tailEnd len="med" w="med" type="triangle"/>
          </a:ln>
        </p:spPr>
      </p:cxnSp>
      <p:cxnSp>
        <p:nvCxnSpPr>
          <p:cNvPr id="196" name="Google Shape;196;p9"/>
          <p:cNvCxnSpPr/>
          <p:nvPr/>
        </p:nvCxnSpPr>
        <p:spPr>
          <a:xfrm flipH="1" rot="10800000">
            <a:off x="20175" y="3833750"/>
            <a:ext cx="329700" cy="226200"/>
          </a:xfrm>
          <a:prstGeom prst="straightConnector1">
            <a:avLst/>
          </a:prstGeom>
          <a:noFill/>
          <a:ln cap="flat" cmpd="sng" w="19050">
            <a:solidFill>
              <a:srgbClr val="FF0000"/>
            </a:solidFill>
            <a:prstDash val="solid"/>
            <a:round/>
            <a:headEnd len="sm" w="sm" type="none"/>
            <a:tailEnd len="med" w="med" type="triangle"/>
          </a:ln>
        </p:spPr>
      </p:cxnSp>
      <p:sp>
        <p:nvSpPr>
          <p:cNvPr id="197" name="Google Shape;197;p9"/>
          <p:cNvSpPr txBox="1"/>
          <p:nvPr>
            <p:ph idx="10" type="dt"/>
          </p:nvPr>
        </p:nvSpPr>
        <p:spPr>
          <a:xfrm>
            <a:off x="0" y="4860782"/>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
              <a:t>8/23/19</a:t>
            </a:r>
            <a:endParaRPr/>
          </a:p>
        </p:txBody>
      </p:sp>
      <p:sp>
        <p:nvSpPr>
          <p:cNvPr id="198" name="Google Shape;198;p9"/>
          <p:cNvSpPr txBox="1"/>
          <p:nvPr>
            <p:ph idx="11" type="ftr"/>
          </p:nvPr>
        </p:nvSpPr>
        <p:spPr>
          <a:xfrm>
            <a:off x="2665562" y="4860782"/>
            <a:ext cx="3813000" cy="273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This research was supported by grant T15LM011271</a:t>
            </a:r>
            <a:endParaRPr/>
          </a:p>
        </p:txBody>
      </p:sp>
      <p:sp>
        <p:nvSpPr>
          <p:cNvPr id="199" name="Google Shape;199;p9"/>
          <p:cNvSpPr txBox="1"/>
          <p:nvPr>
            <p:ph idx="12" type="sldNum"/>
          </p:nvPr>
        </p:nvSpPr>
        <p:spPr>
          <a:xfrm>
            <a:off x="7086600" y="4860781"/>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
        <p:nvSpPr>
          <p:cNvPr id="200" name="Google Shape;200;p9"/>
          <p:cNvSpPr/>
          <p:nvPr/>
        </p:nvSpPr>
        <p:spPr>
          <a:xfrm>
            <a:off x="415075" y="1423625"/>
            <a:ext cx="4002600" cy="7521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
          <p:cNvSpPr/>
          <p:nvPr/>
        </p:nvSpPr>
        <p:spPr>
          <a:xfrm>
            <a:off x="4417675" y="1423625"/>
            <a:ext cx="4564200" cy="7521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par>
                          <p:cTn fill="hold">
                            <p:stCondLst>
                              <p:cond delay="1500"/>
                            </p:stCondLst>
                            <p:childTnLst>
                              <p:par>
                                <p:cTn fill="hold" nodeType="after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